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621" r:id="rId3"/>
    <p:sldId id="662" r:id="rId4"/>
    <p:sldId id="664" r:id="rId5"/>
    <p:sldId id="665" r:id="rId6"/>
    <p:sldId id="678" r:id="rId7"/>
    <p:sldId id="679" r:id="rId8"/>
    <p:sldId id="668" r:id="rId9"/>
    <p:sldId id="669" r:id="rId10"/>
    <p:sldId id="688" r:id="rId11"/>
    <p:sldId id="686" r:id="rId12"/>
    <p:sldId id="687" r:id="rId13"/>
    <p:sldId id="670" r:id="rId14"/>
    <p:sldId id="685" r:id="rId15"/>
    <p:sldId id="680" r:id="rId16"/>
    <p:sldId id="681" r:id="rId17"/>
    <p:sldId id="682" r:id="rId18"/>
    <p:sldId id="683" r:id="rId19"/>
    <p:sldId id="689" r:id="rId20"/>
    <p:sldId id="684" r:id="rId21"/>
    <p:sldId id="695" r:id="rId22"/>
    <p:sldId id="696" r:id="rId23"/>
    <p:sldId id="697" r:id="rId24"/>
    <p:sldId id="698" r:id="rId25"/>
    <p:sldId id="699" r:id="rId26"/>
    <p:sldId id="700" r:id="rId27"/>
    <p:sldId id="701" r:id="rId28"/>
    <p:sldId id="702" r:id="rId29"/>
    <p:sldId id="703" r:id="rId30"/>
    <p:sldId id="715" r:id="rId31"/>
    <p:sldId id="704" r:id="rId32"/>
    <p:sldId id="705" r:id="rId33"/>
    <p:sldId id="716" r:id="rId34"/>
    <p:sldId id="706" r:id="rId35"/>
    <p:sldId id="713" r:id="rId36"/>
    <p:sldId id="707" r:id="rId37"/>
    <p:sldId id="708" r:id="rId38"/>
    <p:sldId id="709" r:id="rId39"/>
    <p:sldId id="710" r:id="rId40"/>
    <p:sldId id="714" r:id="rId41"/>
    <p:sldId id="711" r:id="rId42"/>
    <p:sldId id="712" r:id="rId43"/>
    <p:sldId id="627" r:id="rId44"/>
    <p:sldId id="261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F00"/>
    <a:srgbClr val="272827"/>
    <a:srgbClr val="00FFFF"/>
    <a:srgbClr val="D95151"/>
    <a:srgbClr val="FF0000"/>
    <a:srgbClr val="E6D2D2"/>
    <a:srgbClr val="0000FF"/>
    <a:srgbClr val="00FF0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0" autoAdjust="0"/>
    <p:restoredTop sz="94660"/>
  </p:normalViewPr>
  <p:slideViewPr>
    <p:cSldViewPr>
      <p:cViewPr varScale="1">
        <p:scale>
          <a:sx n="82" d="100"/>
          <a:sy n="82" d="100"/>
        </p:scale>
        <p:origin x="81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930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787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988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93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121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831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015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5936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6746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20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79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21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5059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6607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375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2736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657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9315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833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924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316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33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311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122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4371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5038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935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1485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4050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330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9968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9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119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0763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07409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045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55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371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82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36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536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6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.png"/><Relationship Id="rId21" Type="http://schemas.openxmlformats.org/officeDocument/2006/relationships/image" Target="../media/image63.png"/><Relationship Id="rId7" Type="http://schemas.openxmlformats.org/officeDocument/2006/relationships/image" Target="../media/image37.png"/><Relationship Id="rId12" Type="http://schemas.openxmlformats.org/officeDocument/2006/relationships/image" Target="../media/image55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2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8.png"/><Relationship Id="rId9" Type="http://schemas.openxmlformats.org/officeDocument/2006/relationships/image" Target="../media/image6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gif"/><Relationship Id="rId4" Type="http://schemas.openxmlformats.org/officeDocument/2006/relationships/image" Target="../media/image9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2.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все что вам нужно и вот это всё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970274" y="434678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8346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362967" y="431455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377869" y="433534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403033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396546" y="469802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3977380" y="2182813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749435" y="429191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764337" y="431269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341861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337346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761756" y="253820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693584" y="482578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7396409" y="251223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9657593" y="246410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/>
        </p:nvGraphicFramePr>
        <p:xfrm>
          <a:off x="2312876" y="304741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/>
        </p:nvGraphicFramePr>
        <p:xfrm>
          <a:off x="5373188" y="305296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/>
        </p:nvGraphicFramePr>
        <p:xfrm>
          <a:off x="8776837" y="300446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/>
        </p:nvGraphicFramePr>
        <p:xfrm>
          <a:off x="3427472" y="309654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/>
        </p:nvGraphicFramePr>
        <p:xfrm>
          <a:off x="6814065" y="301110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1610346" y="613546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3844848" y="611667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/>
        </p:nvGraphicFramePr>
        <p:xfrm>
          <a:off x="6013965" y="608725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11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5" grpId="0"/>
      <p:bldP spid="46" grpId="0"/>
      <p:bldP spid="47" grpId="0" animBg="1"/>
      <p:bldP spid="49" grpId="0" animBg="1"/>
      <p:bldP spid="53" grpId="0"/>
      <p:bldP spid="55" grpId="0"/>
      <p:bldP spid="57" grpId="0"/>
      <p:bldP spid="50" grpId="0" animBg="1"/>
      <p:bldP spid="66" grpId="0" animBg="1"/>
      <p:bldP spid="68" grpId="0"/>
      <p:bldP spid="70" grpId="0"/>
      <p:bldP spid="72" grpId="0"/>
      <p:bldP spid="74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07A0A0D-2630-4D21-BEA1-534216497B67}"/>
              </a:ext>
            </a:extLst>
          </p:cNvPr>
          <p:cNvSpPr/>
          <p:nvPr/>
        </p:nvSpPr>
        <p:spPr>
          <a:xfrm>
            <a:off x="335360" y="2204864"/>
            <a:ext cx="9500458" cy="3313642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7A1AC95-A342-4F19-8E2F-9AD92564F819}"/>
              </a:ext>
            </a:extLst>
          </p:cNvPr>
          <p:cNvSpPr/>
          <p:nvPr/>
        </p:nvSpPr>
        <p:spPr>
          <a:xfrm>
            <a:off x="8153910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A79FBCF-4B13-4A82-B9B3-CAB6965D0C22}"/>
              </a:ext>
            </a:extLst>
          </p:cNvPr>
          <p:cNvSpPr/>
          <p:nvPr/>
        </p:nvSpPr>
        <p:spPr>
          <a:xfrm>
            <a:off x="9998168" y="1412776"/>
            <a:ext cx="936104" cy="5108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90A2851-EB70-4961-8C0A-F5BE30213C83}"/>
              </a:ext>
            </a:extLst>
          </p:cNvPr>
          <p:cNvSpPr/>
          <p:nvPr/>
        </p:nvSpPr>
        <p:spPr>
          <a:xfrm>
            <a:off x="4799856" y="5868906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E8E06E-EAD8-4A4E-9CDA-8DFF41453390}"/>
              </a:ext>
            </a:extLst>
          </p:cNvPr>
          <p:cNvSpPr/>
          <p:nvPr/>
        </p:nvSpPr>
        <p:spPr>
          <a:xfrm>
            <a:off x="2999656" y="5877272"/>
            <a:ext cx="936104" cy="5108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F44D46-5361-4F19-B457-5B104860A1B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135560" y="6132720"/>
            <a:ext cx="86409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14D4BBD1-CF4F-4DB1-A9FE-319F0978AFA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935760" y="6124354"/>
            <a:ext cx="864096" cy="8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F498C68-7DE9-4D42-934C-018C3486845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467708" y="6388167"/>
            <a:ext cx="0" cy="35876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635D3584-3F7F-4C98-8574-ED12ABC925D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267908" y="6379801"/>
            <a:ext cx="0" cy="3671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C230F0-102D-4C16-B402-7C5639332F2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170478" y="1668224"/>
            <a:ext cx="983432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A19E1BE2-32B4-4BF8-B375-1C665EDE0738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9090014" y="1668224"/>
            <a:ext cx="908154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D2F44025-C105-4594-9388-68FE26C71D4E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3467708" y="5157192"/>
            <a:ext cx="0" cy="7200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F90ABB9-3201-4326-9C96-97FA73C3485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267908" y="5121825"/>
            <a:ext cx="0" cy="74708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>
            <a:extLst>
              <a:ext uri="{FF2B5EF4-FFF2-40B4-BE49-F238E27FC236}">
                <a16:creationId xmlns:a16="http://schemas.microsoft.com/office/drawing/2014/main" id="{2EBE8401-9932-4193-9448-DA9AA5F2A751}"/>
              </a:ext>
            </a:extLst>
          </p:cNvPr>
          <p:cNvSpPr/>
          <p:nvPr/>
        </p:nvSpPr>
        <p:spPr>
          <a:xfrm>
            <a:off x="2819656" y="4761825"/>
            <a:ext cx="360000" cy="36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513D75C4-4E68-4F92-9181-037503AF56DC}"/>
              </a:ext>
            </a:extLst>
          </p:cNvPr>
          <p:cNvSpPr/>
          <p:nvPr/>
        </p:nvSpPr>
        <p:spPr>
          <a:xfrm>
            <a:off x="3260746" y="4750084"/>
            <a:ext cx="360000" cy="360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7C574DA8-0DD8-4A83-97C9-0C55319F52FE}"/>
              </a:ext>
            </a:extLst>
          </p:cNvPr>
          <p:cNvSpPr/>
          <p:nvPr/>
        </p:nvSpPr>
        <p:spPr>
          <a:xfrm>
            <a:off x="3755760" y="4750084"/>
            <a:ext cx="360000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E486B988-3B87-4AD5-BDF6-60C8CB06F634}"/>
              </a:ext>
            </a:extLst>
          </p:cNvPr>
          <p:cNvSpPr/>
          <p:nvPr/>
        </p:nvSpPr>
        <p:spPr>
          <a:xfrm>
            <a:off x="4608618" y="4739456"/>
            <a:ext cx="360000" cy="360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C897B1E8-4BEF-44F0-844C-B1575A6C77CE}"/>
              </a:ext>
            </a:extLst>
          </p:cNvPr>
          <p:cNvSpPr/>
          <p:nvPr/>
        </p:nvSpPr>
        <p:spPr>
          <a:xfrm>
            <a:off x="5074277" y="4752043"/>
            <a:ext cx="360000" cy="360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7363C0FB-345A-40D8-8DF7-6A11291155FC}"/>
              </a:ext>
            </a:extLst>
          </p:cNvPr>
          <p:cNvSpPr/>
          <p:nvPr/>
        </p:nvSpPr>
        <p:spPr>
          <a:xfrm>
            <a:off x="5531712" y="4731286"/>
            <a:ext cx="360000" cy="360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4D3C644D-66ED-475C-94E0-1EFCD1565F98}"/>
              </a:ext>
            </a:extLst>
          </p:cNvPr>
          <p:cNvSpPr/>
          <p:nvPr/>
        </p:nvSpPr>
        <p:spPr>
          <a:xfrm>
            <a:off x="2846618" y="2597231"/>
            <a:ext cx="360000" cy="360000"/>
          </a:xfrm>
          <a:prstGeom prst="ellips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2517581B-A35E-4CA7-9308-793E6D97E6F9}"/>
              </a:ext>
            </a:extLst>
          </p:cNvPr>
          <p:cNvSpPr/>
          <p:nvPr/>
        </p:nvSpPr>
        <p:spPr>
          <a:xfrm>
            <a:off x="3287708" y="2585490"/>
            <a:ext cx="360000" cy="360000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D9CEDE30-67AE-4B97-8A4B-77532339C4CE}"/>
              </a:ext>
            </a:extLst>
          </p:cNvPr>
          <p:cNvSpPr/>
          <p:nvPr/>
        </p:nvSpPr>
        <p:spPr>
          <a:xfrm>
            <a:off x="3782722" y="2585490"/>
            <a:ext cx="360000" cy="360000"/>
          </a:xfrm>
          <a:prstGeom prst="ellips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BADD287F-9ED0-4A4E-A4B4-F8545FD07AF5}"/>
              </a:ext>
            </a:extLst>
          </p:cNvPr>
          <p:cNvSpPr/>
          <p:nvPr/>
        </p:nvSpPr>
        <p:spPr>
          <a:xfrm>
            <a:off x="246077" y="5848873"/>
            <a:ext cx="1813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6A3AFD1A-D705-4AD2-BE4C-6F1ABE9FB82C}"/>
              </a:ext>
            </a:extLst>
          </p:cNvPr>
          <p:cNvSpPr/>
          <p:nvPr/>
        </p:nvSpPr>
        <p:spPr>
          <a:xfrm>
            <a:off x="8621962" y="859809"/>
            <a:ext cx="1848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9922741" y="3427783"/>
            <a:ext cx="22115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layer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7971B102-21C7-46F7-A27B-948CC65331C1}"/>
              </a:ext>
            </a:extLst>
          </p:cNvPr>
          <p:cNvSpPr/>
          <p:nvPr/>
        </p:nvSpPr>
        <p:spPr>
          <a:xfrm>
            <a:off x="554855" y="4689626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6C1BAA75-CB22-48A0-8076-4F859E045034}"/>
              </a:ext>
            </a:extLst>
          </p:cNvPr>
          <p:cNvSpPr/>
          <p:nvPr/>
        </p:nvSpPr>
        <p:spPr>
          <a:xfrm>
            <a:off x="614883" y="2490971"/>
            <a:ext cx="194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hidden state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5909ECF2-B88A-4FA5-B80E-5FBBDF40D4C6}"/>
              </a:ext>
            </a:extLst>
          </p:cNvPr>
          <p:cNvSpPr/>
          <p:nvPr/>
        </p:nvSpPr>
        <p:spPr>
          <a:xfrm>
            <a:off x="4701240" y="3405826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id="{3807C31E-E3E8-458E-AC17-EA7F0452E7D1}"/>
              </a:ext>
            </a:extLst>
          </p:cNvPr>
          <p:cNvSpPr/>
          <p:nvPr/>
        </p:nvSpPr>
        <p:spPr>
          <a:xfrm>
            <a:off x="5172564" y="3414255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30AEC66F-9E56-4CD8-9680-3D304769A228}"/>
              </a:ext>
            </a:extLst>
          </p:cNvPr>
          <p:cNvSpPr/>
          <p:nvPr/>
        </p:nvSpPr>
        <p:spPr>
          <a:xfrm>
            <a:off x="5645816" y="340582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0823A75A-F530-44CE-ACAB-92E2F48659C9}"/>
              </a:ext>
            </a:extLst>
          </p:cNvPr>
          <p:cNvSpPr/>
          <p:nvPr/>
        </p:nvSpPr>
        <p:spPr>
          <a:xfrm>
            <a:off x="7877683" y="2765490"/>
            <a:ext cx="360000" cy="36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>
            <a:extLst>
              <a:ext uri="{FF2B5EF4-FFF2-40B4-BE49-F238E27FC236}">
                <a16:creationId xmlns:a16="http://schemas.microsoft.com/office/drawing/2014/main" id="{7C336F57-F8E9-42B4-A07A-62098B067C86}"/>
              </a:ext>
            </a:extLst>
          </p:cNvPr>
          <p:cNvSpPr/>
          <p:nvPr/>
        </p:nvSpPr>
        <p:spPr>
          <a:xfrm>
            <a:off x="8372697" y="2776970"/>
            <a:ext cx="360000" cy="3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id="{A23EEB34-0972-4CC2-B54B-16C61838B063}"/>
              </a:ext>
            </a:extLst>
          </p:cNvPr>
          <p:cNvSpPr/>
          <p:nvPr/>
        </p:nvSpPr>
        <p:spPr>
          <a:xfrm>
            <a:off x="8919338" y="2765490"/>
            <a:ext cx="360000" cy="360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>
            <a:extLst>
              <a:ext uri="{FF2B5EF4-FFF2-40B4-BE49-F238E27FC236}">
                <a16:creationId xmlns:a16="http://schemas.microsoft.com/office/drawing/2014/main" id="{A13AED38-BA27-466F-A27C-7B8CB40191B0}"/>
              </a:ext>
            </a:extLst>
          </p:cNvPr>
          <p:cNvSpPr/>
          <p:nvPr/>
        </p:nvSpPr>
        <p:spPr>
          <a:xfrm>
            <a:off x="6587716" y="4151837"/>
            <a:ext cx="360000" cy="360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5" name="Прямая со стрелкой 74">
            <a:extLst>
              <a:ext uri="{FF2B5EF4-FFF2-40B4-BE49-F238E27FC236}">
                <a16:creationId xmlns:a16="http://schemas.microsoft.com/office/drawing/2014/main" id="{B0D5EA01-6D19-4A3B-906B-69B70C2AFB4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8621962" y="1923671"/>
            <a:ext cx="0" cy="66181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>
            <a:extLst>
              <a:ext uri="{FF2B5EF4-FFF2-40B4-BE49-F238E27FC236}">
                <a16:creationId xmlns:a16="http://schemas.microsoft.com/office/drawing/2014/main" id="{5284F87F-3806-4E4C-AC7F-DC6DDE216FDB}"/>
              </a:ext>
            </a:extLst>
          </p:cNvPr>
          <p:cNvCxnSpPr>
            <a:cxnSpLocks/>
            <a:stCxn id="74" idx="0"/>
            <a:endCxn id="104" idx="2"/>
          </p:cNvCxnSpPr>
          <p:nvPr/>
        </p:nvCxnSpPr>
        <p:spPr>
          <a:xfrm flipV="1">
            <a:off x="6767716" y="3886379"/>
            <a:ext cx="0" cy="265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Соединитель: уступ 83">
            <a:extLst>
              <a:ext uri="{FF2B5EF4-FFF2-40B4-BE49-F238E27FC236}">
                <a16:creationId xmlns:a16="http://schemas.microsoft.com/office/drawing/2014/main" id="{F3448CF6-4204-46EE-95F0-5C44FFB05F9D}"/>
              </a:ext>
            </a:extLst>
          </p:cNvPr>
          <p:cNvCxnSpPr>
            <a:cxnSpLocks/>
          </p:cNvCxnSpPr>
          <p:nvPr/>
        </p:nvCxnSpPr>
        <p:spPr>
          <a:xfrm rot="5400000">
            <a:off x="5471225" y="-1197518"/>
            <a:ext cx="1027644" cy="7092228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prstDash val="lg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36234846-4F1F-4695-BDF0-DE64A3C25819}"/>
              </a:ext>
            </a:extLst>
          </p:cNvPr>
          <p:cNvSpPr/>
          <p:nvPr/>
        </p:nvSpPr>
        <p:spPr>
          <a:xfrm>
            <a:off x="6842182" y="4518987"/>
            <a:ext cx="1567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score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6" name="Соединитель: уступ 95">
            <a:extLst>
              <a:ext uri="{FF2B5EF4-FFF2-40B4-BE49-F238E27FC236}">
                <a16:creationId xmlns:a16="http://schemas.microsoft.com/office/drawing/2014/main" id="{74C0778B-8DDF-4B24-958F-E98EBCAFDB2F}"/>
              </a:ext>
            </a:extLst>
          </p:cNvPr>
          <p:cNvCxnSpPr>
            <a:cxnSpLocks/>
            <a:stCxn id="66" idx="2"/>
            <a:endCxn id="74" idx="2"/>
          </p:cNvCxnSpPr>
          <p:nvPr/>
        </p:nvCxnSpPr>
        <p:spPr>
          <a:xfrm rot="16200000" flipH="1">
            <a:off x="3522249" y="1266370"/>
            <a:ext cx="1132980" cy="499795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Соединитель: уступ 96">
            <a:extLst>
              <a:ext uri="{FF2B5EF4-FFF2-40B4-BE49-F238E27FC236}">
                <a16:creationId xmlns:a16="http://schemas.microsoft.com/office/drawing/2014/main" id="{F9E702BD-420C-49F7-9B62-D2E9ADB453A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56397" y="4331837"/>
            <a:ext cx="5831319" cy="800958"/>
          </a:xfrm>
          <a:prstGeom prst="bentConnector3">
            <a:avLst>
              <a:gd name="adj1" fmla="val -1644"/>
            </a:avLst>
          </a:prstGeom>
          <a:ln w="38100">
            <a:solidFill>
              <a:schemeClr val="bg1">
                <a:lumMod val="8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DA300998-0B27-4AF2-8CC3-1346E5DDE011}"/>
              </a:ext>
            </a:extLst>
          </p:cNvPr>
          <p:cNvSpPr/>
          <p:nvPr/>
        </p:nvSpPr>
        <p:spPr>
          <a:xfrm>
            <a:off x="6251838" y="3586915"/>
            <a:ext cx="1031756" cy="299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ru-RU" dirty="0"/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E0C49F6B-16E1-4077-A9F8-80AB2AF841B9}"/>
              </a:ext>
            </a:extLst>
          </p:cNvPr>
          <p:cNvSpPr/>
          <p:nvPr/>
        </p:nvSpPr>
        <p:spPr>
          <a:xfrm>
            <a:off x="2935935" y="340582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>
            <a:extLst>
              <a:ext uri="{FF2B5EF4-FFF2-40B4-BE49-F238E27FC236}">
                <a16:creationId xmlns:a16="http://schemas.microsoft.com/office/drawing/2014/main" id="{717861EF-E332-44A7-A42F-A9CB22A55EC0}"/>
              </a:ext>
            </a:extLst>
          </p:cNvPr>
          <p:cNvSpPr/>
          <p:nvPr/>
        </p:nvSpPr>
        <p:spPr>
          <a:xfrm>
            <a:off x="3425508" y="34058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8A48878C-611E-443F-8527-DE7713D5E71E}"/>
              </a:ext>
            </a:extLst>
          </p:cNvPr>
          <p:cNvSpPr/>
          <p:nvPr/>
        </p:nvSpPr>
        <p:spPr>
          <a:xfrm>
            <a:off x="3923136" y="3406915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Соединитель: уступ 113">
            <a:extLst>
              <a:ext uri="{FF2B5EF4-FFF2-40B4-BE49-F238E27FC236}">
                <a16:creationId xmlns:a16="http://schemas.microsoft.com/office/drawing/2014/main" id="{B918AAFC-1FF9-4C5C-AA49-53E1952F0791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V="1">
            <a:off x="5627500" y="3736646"/>
            <a:ext cx="624339" cy="49058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BE639CD-9141-42F3-8A28-5587EDE1E315}"/>
              </a:ext>
            </a:extLst>
          </p:cNvPr>
          <p:cNvSpPr/>
          <p:nvPr/>
        </p:nvSpPr>
        <p:spPr>
          <a:xfrm>
            <a:off x="3474516" y="4007121"/>
            <a:ext cx="2149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Multiplication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9" name="Соединитель: уступ 118">
            <a:extLst>
              <a:ext uri="{FF2B5EF4-FFF2-40B4-BE49-F238E27FC236}">
                <a16:creationId xmlns:a16="http://schemas.microsoft.com/office/drawing/2014/main" id="{2C0E4EF3-E320-4AA2-8591-4F8B22033C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3098" y="985275"/>
            <a:ext cx="772819" cy="4219012"/>
          </a:xfrm>
          <a:prstGeom prst="bentConnector3">
            <a:avLst>
              <a:gd name="adj1" fmla="val 4999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AD729517-15FA-408D-9398-EF788770809A}"/>
              </a:ext>
            </a:extLst>
          </p:cNvPr>
          <p:cNvSpPr/>
          <p:nvPr/>
        </p:nvSpPr>
        <p:spPr>
          <a:xfrm>
            <a:off x="7769568" y="3214200"/>
            <a:ext cx="170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Addition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3" name="Овал 132">
            <a:extLst>
              <a:ext uri="{FF2B5EF4-FFF2-40B4-BE49-F238E27FC236}">
                <a16:creationId xmlns:a16="http://schemas.microsoft.com/office/drawing/2014/main" id="{538FCCAF-C87D-4D3A-8555-BD2DA0FDC07F}"/>
              </a:ext>
            </a:extLst>
          </p:cNvPr>
          <p:cNvSpPr/>
          <p:nvPr/>
        </p:nvSpPr>
        <p:spPr>
          <a:xfrm>
            <a:off x="4698618" y="3666897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>
            <a:extLst>
              <a:ext uri="{FF2B5EF4-FFF2-40B4-BE49-F238E27FC236}">
                <a16:creationId xmlns:a16="http://schemas.microsoft.com/office/drawing/2014/main" id="{AE348805-B3DD-445B-89F9-EE0D28283712}"/>
              </a:ext>
            </a:extLst>
          </p:cNvPr>
          <p:cNvSpPr/>
          <p:nvPr/>
        </p:nvSpPr>
        <p:spPr>
          <a:xfrm>
            <a:off x="5169942" y="367532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884CEA7-1273-4737-A938-CA95DCE8FA49}"/>
              </a:ext>
            </a:extLst>
          </p:cNvPr>
          <p:cNvSpPr/>
          <p:nvPr/>
        </p:nvSpPr>
        <p:spPr>
          <a:xfrm>
            <a:off x="5643194" y="366689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37116B06-43F1-474C-8897-0C7A3CDB34D1}"/>
              </a:ext>
            </a:extLst>
          </p:cNvPr>
          <p:cNvSpPr/>
          <p:nvPr/>
        </p:nvSpPr>
        <p:spPr>
          <a:xfrm>
            <a:off x="2933313" y="366689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Овал 136">
            <a:extLst>
              <a:ext uri="{FF2B5EF4-FFF2-40B4-BE49-F238E27FC236}">
                <a16:creationId xmlns:a16="http://schemas.microsoft.com/office/drawing/2014/main" id="{57C0C3DF-E343-42F2-AE87-961397754BFD}"/>
              </a:ext>
            </a:extLst>
          </p:cNvPr>
          <p:cNvSpPr/>
          <p:nvPr/>
        </p:nvSpPr>
        <p:spPr>
          <a:xfrm>
            <a:off x="3422886" y="366689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79D413BF-5811-4E2B-BB26-064118A781EF}"/>
              </a:ext>
            </a:extLst>
          </p:cNvPr>
          <p:cNvSpPr/>
          <p:nvPr/>
        </p:nvSpPr>
        <p:spPr>
          <a:xfrm>
            <a:off x="3920514" y="3667986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C8E5DDEF-FA6D-4FCA-8D48-65B042861705}"/>
              </a:ext>
            </a:extLst>
          </p:cNvPr>
          <p:cNvSpPr/>
          <p:nvPr/>
        </p:nvSpPr>
        <p:spPr>
          <a:xfrm>
            <a:off x="4692953" y="3965862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0A843AC8-B616-4DA3-984A-ECDC6A36A3F2}"/>
              </a:ext>
            </a:extLst>
          </p:cNvPr>
          <p:cNvSpPr/>
          <p:nvPr/>
        </p:nvSpPr>
        <p:spPr>
          <a:xfrm>
            <a:off x="5164277" y="3974291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6CE97FE7-E236-42BF-BFB4-36ABE1700A7A}"/>
              </a:ext>
            </a:extLst>
          </p:cNvPr>
          <p:cNvSpPr/>
          <p:nvPr/>
        </p:nvSpPr>
        <p:spPr>
          <a:xfrm>
            <a:off x="5637529" y="3965862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DE06222E-BB17-4F81-B274-108529F98ABF}"/>
              </a:ext>
            </a:extLst>
          </p:cNvPr>
          <p:cNvSpPr/>
          <p:nvPr/>
        </p:nvSpPr>
        <p:spPr>
          <a:xfrm>
            <a:off x="2927648" y="396586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:a16="http://schemas.microsoft.com/office/drawing/2014/main" id="{C6B27F75-9891-4233-BF6F-32D1308F476F}"/>
              </a:ext>
            </a:extLst>
          </p:cNvPr>
          <p:cNvSpPr/>
          <p:nvPr/>
        </p:nvSpPr>
        <p:spPr>
          <a:xfrm>
            <a:off x="3417221" y="396586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:a16="http://schemas.microsoft.com/office/drawing/2014/main" id="{02CCEC0C-9E29-41E7-88AE-00613C9685CF}"/>
              </a:ext>
            </a:extLst>
          </p:cNvPr>
          <p:cNvSpPr/>
          <p:nvPr/>
        </p:nvSpPr>
        <p:spPr>
          <a:xfrm>
            <a:off x="3914849" y="3966951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0" name="Соединитель: уступ 149">
            <a:extLst>
              <a:ext uri="{FF2B5EF4-FFF2-40B4-BE49-F238E27FC236}">
                <a16:creationId xmlns:a16="http://schemas.microsoft.com/office/drawing/2014/main" id="{BB5B2783-A2F9-4E25-B677-9B9F88C052AF}"/>
              </a:ext>
            </a:extLst>
          </p:cNvPr>
          <p:cNvCxnSpPr>
            <a:stCxn id="4" idx="0"/>
            <a:endCxn id="25" idx="2"/>
          </p:cNvCxnSpPr>
          <p:nvPr/>
        </p:nvCxnSpPr>
        <p:spPr>
          <a:xfrm rot="16200000" flipH="1">
            <a:off x="9288643" y="746094"/>
            <a:ext cx="510895" cy="1844258"/>
          </a:xfrm>
          <a:prstGeom prst="bentConnector5">
            <a:avLst>
              <a:gd name="adj1" fmla="val -12926"/>
              <a:gd name="adj2" fmla="val 55509"/>
              <a:gd name="adj3" fmla="val 116903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4" grpId="0" animBg="1"/>
      <p:bldP spid="94" grpId="0"/>
      <p:bldP spid="104" grpId="0" animBg="1"/>
      <p:bldP spid="110" grpId="0" animBg="1"/>
      <p:bldP spid="111" grpId="0" animBg="1"/>
      <p:bldP spid="112" grpId="0" animBg="1"/>
      <p:bldP spid="117" grpId="0"/>
      <p:bldP spid="126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E2E8C6-34C9-4970-B7F1-8715448FB6D4}"/>
              </a:ext>
            </a:extLst>
          </p:cNvPr>
          <p:cNvSpPr/>
          <p:nvPr/>
        </p:nvSpPr>
        <p:spPr>
          <a:xfrm>
            <a:off x="3155351" y="6331770"/>
            <a:ext cx="54492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https://arxiv.org/pdf/1409.0473.pdf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FF11E-CC26-4DDA-B74E-0367819D2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69" t="5158"/>
          <a:stretch/>
        </p:blipFill>
        <p:spPr>
          <a:xfrm>
            <a:off x="1415480" y="1700809"/>
            <a:ext cx="3994170" cy="40578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D63918-A02D-4DC2-B2D7-E00FDE0FC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93" y="1686161"/>
            <a:ext cx="3971379" cy="4011014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947428" y="5798956"/>
            <a:ext cx="1022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Bahdanau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Dzmitry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Kyunghyun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Cho, and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Yoshua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Bengio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. "Neural machine translation by jointly learning to align and translate." </a:t>
            </a:r>
            <a:r>
              <a:rPr lang="en-US" i="1" dirty="0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 preprint arXiv:1409.0473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(2014).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9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Поиск в Базе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7" y="1556792"/>
            <a:ext cx="10657184" cy="81679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2564904"/>
            <a:ext cx="6552728" cy="1300369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44" y="4077072"/>
            <a:ext cx="6552728" cy="1323147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5445224"/>
            <a:ext cx="6561187" cy="1260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𝑄𝑢𝑒𝑟𝑦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𝑄</m:t>
                      </m:r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28" y="2204864"/>
                <a:ext cx="28803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564904"/>
                <a:ext cx="288032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861048"/>
                <a:ext cx="288032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𝐾𝑒𝑦</m:t>
                      </m:r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157192"/>
                <a:ext cx="2880320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Скругленный прямоугольник 39"/>
          <p:cNvSpPr/>
          <p:nvPr/>
        </p:nvSpPr>
        <p:spPr>
          <a:xfrm>
            <a:off x="5015880" y="1844824"/>
            <a:ext cx="1800200" cy="2880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кругленный прямоугольник 40"/>
          <p:cNvSpPr/>
          <p:nvPr/>
        </p:nvSpPr>
        <p:spPr>
          <a:xfrm>
            <a:off x="2495600" y="2636912"/>
            <a:ext cx="3888432" cy="36004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2495600" y="4293096"/>
            <a:ext cx="2664296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2423592" y="5445224"/>
            <a:ext cx="1008112" cy="21602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6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ru-RU" sz="36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852936"/>
                <a:ext cx="338437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4221088"/>
                <a:ext cx="338437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36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799" y="5481438"/>
                <a:ext cx="3384376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/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(</m:t>
                      </m:r>
                      <m:r>
                        <a:rPr lang="en-US" sz="3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</m:t>
                      </m:r>
                      <m:r>
                        <a:rPr lang="en-US" sz="36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36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D6D8C67-79A4-4568-B714-354C7F20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71" y="3338885"/>
                <a:ext cx="2880320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Скругленный прямоугольник 47"/>
          <p:cNvSpPr/>
          <p:nvPr/>
        </p:nvSpPr>
        <p:spPr>
          <a:xfrm>
            <a:off x="191344" y="2564904"/>
            <a:ext cx="6552728" cy="129614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2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Похожесть между векторами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DB17FC-244C-4DF7-BB9E-32184681D6F2}"/>
              </a:ext>
            </a:extLst>
          </p:cNvPr>
          <p:cNvCxnSpPr/>
          <p:nvPr/>
        </p:nvCxnSpPr>
        <p:spPr>
          <a:xfrm flipV="1">
            <a:off x="7464152" y="2060848"/>
            <a:ext cx="1656184" cy="237626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594ED73-5660-4D77-89D6-98F53FECC55D}"/>
              </a:ext>
            </a:extLst>
          </p:cNvPr>
          <p:cNvCxnSpPr/>
          <p:nvPr/>
        </p:nvCxnSpPr>
        <p:spPr>
          <a:xfrm flipV="1">
            <a:off x="7464152" y="3789040"/>
            <a:ext cx="3312368" cy="6480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Cosine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chemeClr val="bg1"/>
                              </a:solidFill>
                            </a:rPr>
                            <m:t>Distance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m:rPr>
                                  <m:lit/>
                                </m:r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2132856"/>
                <a:ext cx="3528392" cy="1134093"/>
              </a:xfrm>
              <a:prstGeom prst="rect">
                <a:avLst/>
              </a:prstGeom>
              <a:blipFill>
                <a:blip r:embed="rId4"/>
                <a:stretch>
                  <a:fillRect r="-36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/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Similarity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Query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Key</m:t>
                          </m:r>
                          <m:r>
                            <m:rPr>
                              <m:nor/>
                            </m:rPr>
                            <a:rPr lang="en-US" sz="36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Query</m:t>
                              </m:r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Key</m:t>
                              </m:r>
                            </m:num>
                            <m:den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𝑆𝑐𝑎𝑙𝑖𝑛𝑔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22F9A4-C632-420F-841A-38DAB871E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49" y="4846315"/>
                <a:ext cx="3528392" cy="1137876"/>
              </a:xfrm>
              <a:prstGeom prst="rect">
                <a:avLst/>
              </a:prstGeom>
              <a:blipFill>
                <a:blip r:embed="rId5"/>
                <a:stretch>
                  <a:fillRect r="-103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27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между чем мы ищем подобие?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/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5EB759-769F-46BF-B8EC-4E21410E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628800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87" t="-12791" b="-302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36146"/>
          <a:stretch/>
        </p:blipFill>
        <p:spPr>
          <a:xfrm rot="16200000">
            <a:off x="1275959" y="3568522"/>
            <a:ext cx="2051524" cy="908383"/>
          </a:xfrm>
          <a:prstGeom prst="rect">
            <a:avLst/>
          </a:prstGeom>
        </p:spPr>
      </p:pic>
      <p:graphicFrame>
        <p:nvGraphicFramePr>
          <p:cNvPr id="1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41368"/>
              </p:ext>
            </p:extLst>
          </p:nvPr>
        </p:nvGraphicFramePr>
        <p:xfrm>
          <a:off x="4431002" y="4518846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04645"/>
              </p:ext>
            </p:extLst>
          </p:nvPr>
        </p:nvGraphicFramePr>
        <p:xfrm>
          <a:off x="4424383" y="243191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1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45580"/>
              </p:ext>
            </p:extLst>
          </p:nvPr>
        </p:nvGraphicFramePr>
        <p:xfrm>
          <a:off x="4439816" y="3488413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042751" y="4459145"/>
            <a:ext cx="2133785" cy="1298561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445549" y="2583739"/>
            <a:ext cx="2133785" cy="130495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94929" y="3187381"/>
            <a:ext cx="2133785" cy="1347333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8444139" y="209731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0388355" y="339346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6643939" y="1449245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5"/>
          <a:srcRect l="36146" r="54351"/>
          <a:stretch/>
        </p:blipFill>
        <p:spPr>
          <a:xfrm rot="16200000">
            <a:off x="2365094" y="1903323"/>
            <a:ext cx="305300" cy="9083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246222" y="5229010"/>
            <a:ext cx="52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5EB759-769F-46BF-B8EC-4E21410ECCB8}"/>
              </a:ext>
            </a:extLst>
          </p:cNvPr>
          <p:cNvSpPr txBox="1"/>
          <p:nvPr/>
        </p:nvSpPr>
        <p:spPr>
          <a:xfrm>
            <a:off x="3287688" y="5949280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Различные веса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2492896"/>
                <a:ext cx="619079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3501008"/>
                <a:ext cx="61907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4653136"/>
                <a:ext cx="57131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 стрелкой 31"/>
          <p:cNvCxnSpPr/>
          <p:nvPr/>
        </p:nvCxnSpPr>
        <p:spPr>
          <a:xfrm>
            <a:off x="2855640" y="3861048"/>
            <a:ext cx="93610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ная линия уступом 32"/>
          <p:cNvCxnSpPr/>
          <p:nvPr/>
        </p:nvCxnSpPr>
        <p:spPr>
          <a:xfrm>
            <a:off x="2855640" y="4077072"/>
            <a:ext cx="1152128" cy="936104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оединительная линия уступом 33"/>
          <p:cNvCxnSpPr/>
          <p:nvPr/>
        </p:nvCxnSpPr>
        <p:spPr>
          <a:xfrm flipV="1">
            <a:off x="2855640" y="2996952"/>
            <a:ext cx="1008112" cy="612938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/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382C94B9-18F2-45C4-BCF1-2A4C508D0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33" y="3656558"/>
                <a:ext cx="1578494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/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5A153F88-CA81-4569-BE31-C5D92E254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624" y="4627680"/>
                <a:ext cx="1578494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/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648AF7E2-B74B-4BC2-923D-83E8928F9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85" y="2491070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5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(Внимание)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4C57063-704A-4050-8DD2-8FE0BADA7389}"/>
              </a:ext>
            </a:extLst>
          </p:cNvPr>
          <p:cNvSpPr/>
          <p:nvPr/>
        </p:nvSpPr>
        <p:spPr>
          <a:xfrm>
            <a:off x="191344" y="170080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95242C2-19DC-4FFF-81F0-17096CCA33EA}"/>
              </a:ext>
            </a:extLst>
          </p:cNvPr>
          <p:cNvSpPr/>
          <p:nvPr/>
        </p:nvSpPr>
        <p:spPr>
          <a:xfrm>
            <a:off x="155949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030FDD3-B156-4BE1-9D02-D1B7D069FE67}"/>
              </a:ext>
            </a:extLst>
          </p:cNvPr>
          <p:cNvSpPr/>
          <p:nvPr/>
        </p:nvSpPr>
        <p:spPr>
          <a:xfrm>
            <a:off x="2999656" y="177281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EFD8C02-7F43-4412-B412-0E8CBDEC33FA}"/>
              </a:ext>
            </a:extLst>
          </p:cNvPr>
          <p:cNvSpPr/>
          <p:nvPr/>
        </p:nvSpPr>
        <p:spPr>
          <a:xfrm>
            <a:off x="5159896" y="1772816"/>
            <a:ext cx="1944216" cy="737621"/>
          </a:xfrm>
          <a:prstGeom prst="rect">
            <a:avLst/>
          </a:prstGeom>
          <a:solidFill>
            <a:srgbClr val="00B050"/>
          </a:solidFill>
          <a:ln>
            <a:solidFill>
              <a:srgbClr val="00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6F869CE-1238-47F6-89BA-1ABFB15D14BB}"/>
              </a:ext>
            </a:extLst>
          </p:cNvPr>
          <p:cNvSpPr/>
          <p:nvPr/>
        </p:nvSpPr>
        <p:spPr>
          <a:xfrm>
            <a:off x="7824192" y="1700808"/>
            <a:ext cx="1944216" cy="737621"/>
          </a:xfrm>
          <a:prstGeom prst="rect">
            <a:avLst/>
          </a:prstGeom>
          <a:solidFill>
            <a:srgbClr val="0070C0"/>
          </a:solidFill>
          <a:ln>
            <a:solidFill>
              <a:srgbClr val="0000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F1E976-34F8-4775-BEA2-EECF2C3AE7B9}"/>
              </a:ext>
            </a:extLst>
          </p:cNvPr>
          <p:cNvSpPr/>
          <p:nvPr/>
        </p:nvSpPr>
        <p:spPr>
          <a:xfrm>
            <a:off x="4007768" y="2852936"/>
            <a:ext cx="1944216" cy="737621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348C635-C451-44C9-99CB-EF58FE35A892}"/>
              </a:ext>
            </a:extLst>
          </p:cNvPr>
          <p:cNvSpPr/>
          <p:nvPr/>
        </p:nvSpPr>
        <p:spPr>
          <a:xfrm>
            <a:off x="6816080" y="3356992"/>
            <a:ext cx="2016224" cy="737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7C84CB8-8A0C-4E6A-9ED2-0867E79E96C7}"/>
              </a:ext>
            </a:extLst>
          </p:cNvPr>
          <p:cNvCxnSpPr>
            <a:cxnSpLocks/>
            <a:stCxn id="17" idx="2"/>
            <a:endCxn id="20" idx="1"/>
          </p:cNvCxnSpPr>
          <p:nvPr/>
        </p:nvCxnSpPr>
        <p:spPr>
          <a:xfrm>
            <a:off x="6132004" y="2510437"/>
            <a:ext cx="684076" cy="121536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9864CD3-7382-41BB-AF5C-CD9E53E64A26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824192" y="2438429"/>
            <a:ext cx="972108" cy="91856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D4B8A0E-11BB-4C71-A75A-922AA2ABFC80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951984" y="3221747"/>
            <a:ext cx="864096" cy="5040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22A07B5-8F5C-43F7-AB98-62F70F95F669}"/>
              </a:ext>
            </a:extLst>
          </p:cNvPr>
          <p:cNvSpPr/>
          <p:nvPr/>
        </p:nvSpPr>
        <p:spPr>
          <a:xfrm>
            <a:off x="9624392" y="3140968"/>
            <a:ext cx="2232248" cy="10801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Value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382D784-6332-4E2B-80E1-C7455C3C14E2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832304" y="3717032"/>
            <a:ext cx="792088" cy="877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/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𝑄𝑢𝑒𝑟𝑦</m:t>
                          </m:r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∗</m:t>
                          </m:r>
                          <m: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𝐾𝑒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9039AAF7-CB3A-4BB9-9D85-CB41D588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573016"/>
                <a:ext cx="59046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/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𝑄𝑢𝑒𝑟𝑦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∗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𝐾𝑒</m:t>
                              </m:r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r>
                        <a:rPr lang="en-US" sz="2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𝑉𝑎𝑙𝑢𝑒</m:t>
                      </m:r>
                    </m:oMath>
                  </m:oMathPara>
                </a14:m>
                <a:endParaRPr lang="ru-RU" sz="2800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B5B3E492-775C-45D1-89D4-356C46E86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4077072"/>
                <a:ext cx="6264696" cy="1205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42517" y="5525090"/>
            <a:ext cx="1421507" cy="86508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24470" y="5595053"/>
            <a:ext cx="1413704" cy="86457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6139" y="5575719"/>
            <a:ext cx="1296144" cy="81842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8121550" y="5454206"/>
            <a:ext cx="1421507" cy="8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6" grpId="0"/>
      <p:bldP spid="17" grpId="0" animBg="1"/>
      <p:bldP spid="18" grpId="0" animBg="1"/>
      <p:bldP spid="19" grpId="0" animBg="1"/>
      <p:bldP spid="20" grpId="0" animBg="1"/>
      <p:bldP spid="24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1991544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E651D27C-92E8-4622-A5DD-9FFB7D1D3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46"/>
          <a:stretch/>
        </p:blipFill>
        <p:spPr>
          <a:xfrm rot="16200000">
            <a:off x="479741" y="3655589"/>
            <a:ext cx="2051524" cy="908383"/>
          </a:xfrm>
          <a:prstGeom prst="rect">
            <a:avLst/>
          </a:prstGeom>
        </p:spPr>
      </p:pic>
      <p:graphicFrame>
        <p:nvGraphicFramePr>
          <p:cNvPr id="64" name="Таблица 9">
            <a:extLst>
              <a:ext uri="{FF2B5EF4-FFF2-40B4-BE49-F238E27FC236}">
                <a16:creationId xmlns:a16="http://schemas.microsoft.com/office/drawing/2014/main" id="{6B546DAF-46F6-4749-B783-D5A6BA6EB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74551"/>
              </p:ext>
            </p:extLst>
          </p:nvPr>
        </p:nvGraphicFramePr>
        <p:xfrm>
          <a:off x="3171862" y="2189811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65" name="Таблица 9">
            <a:extLst>
              <a:ext uri="{FF2B5EF4-FFF2-40B4-BE49-F238E27FC236}">
                <a16:creationId xmlns:a16="http://schemas.microsoft.com/office/drawing/2014/main" id="{FD11B8F5-5F59-4D31-809B-1BC22E1A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76193"/>
              </p:ext>
            </p:extLst>
          </p:nvPr>
        </p:nvGraphicFramePr>
        <p:xfrm>
          <a:off x="3311471" y="2290956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3C85B5EA-7794-4D2B-864D-9FEB0D770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2168119"/>
            <a:ext cx="1181439" cy="722532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38C0B5CF-5C58-4BF6-891B-13C01DD2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2211698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/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A2927EE7-67A0-4FD4-BAD9-B1B09E391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1543167"/>
                <a:ext cx="157849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/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4EC66BB0-585D-443A-81D5-87796F6CD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1877331"/>
                <a:ext cx="157849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/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EE088C8D-9B7E-4689-B032-5171474ED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1365861"/>
                <a:ext cx="157849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/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2A11B5C0-905F-45DE-91D2-C834F33E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1747280"/>
                <a:ext cx="1578494" cy="6576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/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67548514-2C50-4131-A958-9A393C207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1929965"/>
                <a:ext cx="1578494" cy="6606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/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A0AB0A40-4752-46A5-95D0-C3F181963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1487537"/>
                <a:ext cx="1578494" cy="7457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" name="Таблица 9">
            <a:extLst>
              <a:ext uri="{FF2B5EF4-FFF2-40B4-BE49-F238E27FC236}">
                <a16:creationId xmlns:a16="http://schemas.microsoft.com/office/drawing/2014/main" id="{2BDFCF4E-A0E8-45A8-8526-F3181C3E1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737759"/>
              </p:ext>
            </p:extLst>
          </p:nvPr>
        </p:nvGraphicFramePr>
        <p:xfrm>
          <a:off x="3441408" y="2385830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C626DA9D-0934-4545-8562-C55DD99617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2288685"/>
            <a:ext cx="1245413" cy="757923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4176053D-205F-4041-9A62-62E38C81BED0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2417350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/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7" name="Прямоугольник 76">
                <a:extLst>
                  <a:ext uri="{FF2B5EF4-FFF2-40B4-BE49-F238E27FC236}">
                    <a16:creationId xmlns:a16="http://schemas.microsoft.com/office/drawing/2014/main" id="{45BD3090-35C5-4B10-A62B-27A899723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1568134"/>
                <a:ext cx="157849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Таблица 9">
            <a:extLst>
              <a:ext uri="{FF2B5EF4-FFF2-40B4-BE49-F238E27FC236}">
                <a16:creationId xmlns:a16="http://schemas.microsoft.com/office/drawing/2014/main" id="{2931EC90-A979-4E3D-AF54-83827237B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67959"/>
              </p:ext>
            </p:extLst>
          </p:nvPr>
        </p:nvGraphicFramePr>
        <p:xfrm>
          <a:off x="3171862" y="3846424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79" name="Таблица 9">
            <a:extLst>
              <a:ext uri="{FF2B5EF4-FFF2-40B4-BE49-F238E27FC236}">
                <a16:creationId xmlns:a16="http://schemas.microsoft.com/office/drawing/2014/main" id="{B07D7FFA-266E-4862-AAD0-4CCB30B4A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993751"/>
              </p:ext>
            </p:extLst>
          </p:nvPr>
        </p:nvGraphicFramePr>
        <p:xfrm>
          <a:off x="3311471" y="3947569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53F5745C-44F4-4C59-99C4-2E00FE09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806168" y="3824732"/>
            <a:ext cx="1181439" cy="72253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F70CE0C1-964C-40DF-9CF4-0F5B1193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99356" y="3868311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/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DD2F00DE-B657-49AC-83F8-8DB3466FD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390" y="3199780"/>
                <a:ext cx="1578494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/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F02F678F-7597-434E-AB2F-B95F455EA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421" y="3533944"/>
                <a:ext cx="1578494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/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4" name="Прямоугольник 83">
                <a:extLst>
                  <a:ext uri="{FF2B5EF4-FFF2-40B4-BE49-F238E27FC236}">
                    <a16:creationId xmlns:a16="http://schemas.microsoft.com/office/drawing/2014/main" id="{F0663AB9-9E8F-4472-9D2F-9507FF1C1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38" y="3022474"/>
                <a:ext cx="1578494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/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C25A53A2-B32E-45BC-B66B-04DCFE77D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49" y="3403893"/>
                <a:ext cx="1578494" cy="6532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/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7708D1B9-708A-42C4-99F5-6DFB51E9A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566" y="3586578"/>
                <a:ext cx="1578494" cy="65614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/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AA0579D5-BFBA-4B70-B5F8-4C92E118B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862" y="3144150"/>
                <a:ext cx="1578494" cy="7668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8" name="Таблица 9">
            <a:extLst>
              <a:ext uri="{FF2B5EF4-FFF2-40B4-BE49-F238E27FC236}">
                <a16:creationId xmlns:a16="http://schemas.microsoft.com/office/drawing/2014/main" id="{B6EDA810-FEFF-4E99-A262-B7408D3D8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527833"/>
              </p:ext>
            </p:extLst>
          </p:nvPr>
        </p:nvGraphicFramePr>
        <p:xfrm>
          <a:off x="3441408" y="4042443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A1FF45DD-4C7A-4520-AFEE-9D1315C555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63333" y="3945298"/>
            <a:ext cx="1245413" cy="757923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42DA1532-DD35-4DAE-A6A6-AEF34E081077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62570" y="4073963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/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1" name="Прямоугольник 90">
                <a:extLst>
                  <a:ext uri="{FF2B5EF4-FFF2-40B4-BE49-F238E27FC236}">
                    <a16:creationId xmlns:a16="http://schemas.microsoft.com/office/drawing/2014/main" id="{2EA1BA2F-3BD9-461E-9C2F-A5ED4DD2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38" y="3224747"/>
                <a:ext cx="1578494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Таблица 9">
            <a:extLst>
              <a:ext uri="{FF2B5EF4-FFF2-40B4-BE49-F238E27FC236}">
                <a16:creationId xmlns:a16="http://schemas.microsoft.com/office/drawing/2014/main" id="{DCC4ABA9-3057-4543-B59C-6F71EE306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67616"/>
              </p:ext>
            </p:extLst>
          </p:nvPr>
        </p:nvGraphicFramePr>
        <p:xfrm>
          <a:off x="3156473" y="5736636"/>
          <a:ext cx="1152000" cy="86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93" name="Таблица 9">
            <a:extLst>
              <a:ext uri="{FF2B5EF4-FFF2-40B4-BE49-F238E27FC236}">
                <a16:creationId xmlns:a16="http://schemas.microsoft.com/office/drawing/2014/main" id="{47150EAD-8C70-4F13-8B9D-D7FC1BE93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74576"/>
              </p:ext>
            </p:extLst>
          </p:nvPr>
        </p:nvGraphicFramePr>
        <p:xfrm>
          <a:off x="3296082" y="5837781"/>
          <a:ext cx="1152000" cy="864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6BD62A89-3937-4158-9A8E-308FBBFEA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90779" y="5714944"/>
            <a:ext cx="1181439" cy="72253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FC50664E-9242-47FD-8A89-54D4D1BC0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83967" y="5758523"/>
            <a:ext cx="1200330" cy="757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/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19591EB5-8579-44CF-B2D1-9CB060CD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01" y="5089992"/>
                <a:ext cx="1578494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/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859A6E11-C402-4231-8E0D-F34B916EC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032" y="5424156"/>
                <a:ext cx="1578494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/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36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</m:t>
                      </m:r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8" name="Прямоугольник 97">
                <a:extLst>
                  <a:ext uri="{FF2B5EF4-FFF2-40B4-BE49-F238E27FC236}">
                    <a16:creationId xmlns:a16="http://schemas.microsoft.com/office/drawing/2014/main" id="{FC634429-E1B7-4AA4-9C44-67B2BA2EC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849" y="4912686"/>
                <a:ext cx="1578494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/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𝑊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en-US" sz="3600" i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 </a:t>
                </a:r>
                <a:endParaRPr lang="ru-RU" sz="3600" i="1" dirty="0">
                  <a:solidFill>
                    <a:srgbClr val="00B05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49FE22D-6DCE-4CEB-9979-3F293B581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60" y="5294105"/>
                <a:ext cx="1578494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/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0070C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5238E0BF-A48C-444D-A450-FADCEEB2C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77" y="5476790"/>
                <a:ext cx="1578494" cy="64633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/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ru-RU" sz="3600" i="1" dirty="0">
                  <a:solidFill>
                    <a:srgbClr val="C0000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7022A348-0092-4E21-8305-8BC9A84CF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73" y="5034362"/>
                <a:ext cx="1578494" cy="7226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Таблица 9">
            <a:extLst>
              <a:ext uri="{FF2B5EF4-FFF2-40B4-BE49-F238E27FC236}">
                <a16:creationId xmlns:a16="http://schemas.microsoft.com/office/drawing/2014/main" id="{358490D5-27A6-4AFF-AE79-685B176CD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02123"/>
              </p:ext>
            </p:extLst>
          </p:nvPr>
        </p:nvGraphicFramePr>
        <p:xfrm>
          <a:off x="3426019" y="5932655"/>
          <a:ext cx="1152000" cy="8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8E570D89-88F2-43BA-B86F-EFB772326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947944" y="5835510"/>
            <a:ext cx="1245413" cy="757923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6AD382C-0012-4FE9-BE03-EE24533A5B9A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 rot="5400000">
            <a:off x="7947181" y="5964175"/>
            <a:ext cx="1164207" cy="70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/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5" name="Прямоугольник 104">
                <a:extLst>
                  <a:ext uri="{FF2B5EF4-FFF2-40B4-BE49-F238E27FC236}">
                    <a16:creationId xmlns:a16="http://schemas.microsoft.com/office/drawing/2014/main" id="{02A3D4E7-76B1-4BB7-A7B5-C341885A5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49" y="5114959"/>
                <a:ext cx="1578494" cy="64633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E6060987-3D54-43C8-8CFE-D8FC1287C617}"/>
              </a:ext>
            </a:extLst>
          </p:cNvPr>
          <p:cNvSpPr txBox="1"/>
          <p:nvPr/>
        </p:nvSpPr>
        <p:spPr>
          <a:xfrm>
            <a:off x="5167208" y="4360229"/>
            <a:ext cx="1039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107" name="Таблица 9">
            <a:extLst>
              <a:ext uri="{FF2B5EF4-FFF2-40B4-BE49-F238E27FC236}">
                <a16:creationId xmlns:a16="http://schemas.microsoft.com/office/drawing/2014/main" id="{D59E9CBD-D521-43B3-AC7D-3A6AD1AAD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48125"/>
              </p:ext>
            </p:extLst>
          </p:nvPr>
        </p:nvGraphicFramePr>
        <p:xfrm>
          <a:off x="9473594" y="1517781"/>
          <a:ext cx="864000" cy="518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87915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71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3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149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0078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811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722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6599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4311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86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4299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/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ru-RU" sz="360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8" name="Прямоугольник 107">
                <a:extLst>
                  <a:ext uri="{FF2B5EF4-FFF2-40B4-BE49-F238E27FC236}">
                    <a16:creationId xmlns:a16="http://schemas.microsoft.com/office/drawing/2014/main" id="{554273EC-7CEC-4850-99D3-413ABE657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263" y="868278"/>
                <a:ext cx="1578494" cy="6463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160DD4D8-38C3-418A-B568-47BD7075D8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6146"/>
          <a:stretch/>
        </p:blipFill>
        <p:spPr>
          <a:xfrm rot="16200000">
            <a:off x="10402984" y="3426490"/>
            <a:ext cx="2051524" cy="908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/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𝑍</m:t>
                      </m:r>
                    </m:oMath>
                  </m:oMathPara>
                </a14:m>
                <a:endParaRPr lang="en-US" sz="3600" b="0" i="1" dirty="0">
                  <a:solidFill>
                    <a:srgbClr val="00B0F0"/>
                  </a:solidFill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0" name="Прямоугольник 109">
                <a:extLst>
                  <a:ext uri="{FF2B5EF4-FFF2-40B4-BE49-F238E27FC236}">
                    <a16:creationId xmlns:a16="http://schemas.microsoft.com/office/drawing/2014/main" id="{2F69B67D-7964-4802-87D2-238B0D0CF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942" y="2192622"/>
                <a:ext cx="1578494" cy="64633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8BF2CACE-CB3A-4D66-85E4-0CE9BD24F08C}"/>
              </a:ext>
            </a:extLst>
          </p:cNvPr>
          <p:cNvSpPr txBox="1"/>
          <p:nvPr/>
        </p:nvSpPr>
        <p:spPr>
          <a:xfrm>
            <a:off x="246223" y="5229010"/>
            <a:ext cx="281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8" grpId="0"/>
      <p:bldP spid="69" grpId="0"/>
      <p:bldP spid="70" grpId="0"/>
      <p:bldP spid="71" grpId="0"/>
      <p:bldP spid="72" grpId="0"/>
      <p:bldP spid="73" grpId="0"/>
      <p:bldP spid="77" grpId="0"/>
      <p:bldP spid="82" grpId="0"/>
      <p:bldP spid="83" grpId="0"/>
      <p:bldP spid="84" grpId="0"/>
      <p:bldP spid="85" grpId="0"/>
      <p:bldP spid="86" grpId="0"/>
      <p:bldP spid="87" grpId="0"/>
      <p:bldP spid="91" grpId="0"/>
      <p:bldP spid="96" grpId="0"/>
      <p:bldP spid="97" grpId="0"/>
      <p:bldP spid="98" grpId="0"/>
      <p:bldP spid="99" grpId="0"/>
      <p:bldP spid="100" grpId="0"/>
      <p:bldP spid="101" grpId="0"/>
      <p:bldP spid="105" grpId="0"/>
      <p:bldP spid="106" grpId="0"/>
      <p:bldP spid="108" grpId="0"/>
      <p:bldP spid="110" grpId="0"/>
      <p:bldP spid="1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Multi-Head Attention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3B8545-99F9-4BF4-9E74-1EF59B6FA672}"/>
              </a:ext>
            </a:extLst>
          </p:cNvPr>
          <p:cNvSpPr/>
          <p:nvPr/>
        </p:nvSpPr>
        <p:spPr>
          <a:xfrm>
            <a:off x="3642090" y="6396335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7444C9-9CD2-4A7C-BB13-B1A717DA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49" y="1625670"/>
            <a:ext cx="4320480" cy="218354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3B2AAC-3048-43B6-B1BF-44AC1580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611" y="1649773"/>
            <a:ext cx="4464496" cy="218219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EFAA6EB-27F2-4CFD-8698-BEA4FBC69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3" t="6047" r="1835"/>
          <a:stretch/>
        </p:blipFill>
        <p:spPr>
          <a:xfrm>
            <a:off x="3987076" y="3930184"/>
            <a:ext cx="4094373" cy="20317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32FCF0-E451-4DEA-9644-16F875DD3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33" t="6902" b="6902"/>
          <a:stretch/>
        </p:blipFill>
        <p:spPr>
          <a:xfrm>
            <a:off x="60278" y="3874461"/>
            <a:ext cx="3862532" cy="204473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BA44DD8-1311-4B69-995E-13B5D6EE01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944" y="3934496"/>
            <a:ext cx="3979307" cy="2076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C420BD-6CF5-4666-B81D-74CEFE3B5FC7}"/>
              </a:ext>
            </a:extLst>
          </p:cNvPr>
          <p:cNvSpPr txBox="1"/>
          <p:nvPr/>
        </p:nvSpPr>
        <p:spPr>
          <a:xfrm>
            <a:off x="2811219" y="5927572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263353" y="1310110"/>
            <a:ext cx="11908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1x1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RNN, Bi-Directional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state, forget gate, input gate, output gate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(более модные вектора для слов)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8671A6-6739-4FAD-8910-71B799CD6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991544" y="963327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109A6-029A-451B-9061-4F423DEED4C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EFE52-6210-452F-9D43-E7A7171511A2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48BE64-2AC3-4B15-9457-2CD4793669D8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E1E142E-10E7-4106-8E00-6F71C60A1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11656" r="5466"/>
          <a:stretch/>
        </p:blipFill>
        <p:spPr bwMode="auto">
          <a:xfrm>
            <a:off x="5167184" y="1856528"/>
            <a:ext cx="6524434" cy="381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Скругленный прямоугольник 30">
            <a:extLst>
              <a:ext uri="{FF2B5EF4-FFF2-40B4-BE49-F238E27FC236}">
                <a16:creationId xmlns:a16="http://schemas.microsoft.com/office/drawing/2014/main" id="{943C7DBA-A417-4898-8730-EDC755461508}"/>
              </a:ext>
            </a:extLst>
          </p:cNvPr>
          <p:cNvSpPr/>
          <p:nvPr/>
        </p:nvSpPr>
        <p:spPr>
          <a:xfrm>
            <a:off x="149752" y="2538480"/>
            <a:ext cx="1620086" cy="269072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кругленный прямоугольник 30">
            <a:extLst>
              <a:ext uri="{FF2B5EF4-FFF2-40B4-BE49-F238E27FC236}">
                <a16:creationId xmlns:a16="http://schemas.microsoft.com/office/drawing/2014/main" id="{57C1343B-0299-4ED0-BBEB-7A5A1DB0546A}"/>
              </a:ext>
            </a:extLst>
          </p:cNvPr>
          <p:cNvSpPr/>
          <p:nvPr/>
        </p:nvSpPr>
        <p:spPr>
          <a:xfrm>
            <a:off x="1813171" y="4212920"/>
            <a:ext cx="2914677" cy="101566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30">
            <a:extLst>
              <a:ext uri="{FF2B5EF4-FFF2-40B4-BE49-F238E27FC236}">
                <a16:creationId xmlns:a16="http://schemas.microsoft.com/office/drawing/2014/main" id="{E6029BB8-C381-43B4-A450-6916374252CA}"/>
              </a:ext>
            </a:extLst>
          </p:cNvPr>
          <p:cNvSpPr/>
          <p:nvPr/>
        </p:nvSpPr>
        <p:spPr>
          <a:xfrm>
            <a:off x="1869334" y="2721422"/>
            <a:ext cx="2914677" cy="1324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760AC-D824-4590-86AB-4138D8903422}"/>
              </a:ext>
            </a:extLst>
          </p:cNvPr>
          <p:cNvSpPr txBox="1"/>
          <p:nvPr/>
        </p:nvSpPr>
        <p:spPr>
          <a:xfrm>
            <a:off x="3498750" y="5779858"/>
            <a:ext cx="6281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Vaswani, Ashish, et al. "Attention is all you need." 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D2F2DE-E653-436E-8436-8147352B6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1455FA-CF08-4B7B-9AC2-8D035B603729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174CE-75C4-4F4F-96F8-460B452DB0E8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6F605-C78B-4E13-BB34-E231CE000DD6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12FED-EB3A-412A-98B3-271EC8F68873}"/>
              </a:ext>
            </a:extLst>
          </p:cNvPr>
          <p:cNvSpPr txBox="1"/>
          <p:nvPr/>
        </p:nvSpPr>
        <p:spPr>
          <a:xfrm>
            <a:off x="5673171" y="1817415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Attention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08D6C9D-E516-4859-9EF9-26411ADFF5C1}"/>
              </a:ext>
            </a:extLst>
          </p:cNvPr>
          <p:cNvSpPr/>
          <p:nvPr/>
        </p:nvSpPr>
        <p:spPr>
          <a:xfrm>
            <a:off x="5673171" y="2590801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F4C3F45D-29DC-4D27-B6FA-EAD77E8C0E9F}"/>
              </a:ext>
            </a:extLst>
          </p:cNvPr>
          <p:cNvSpPr/>
          <p:nvPr/>
        </p:nvSpPr>
        <p:spPr>
          <a:xfrm>
            <a:off x="4374157" y="2617689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3D50F54-64C9-418A-862F-0FFED7BA6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82121" y="3582618"/>
            <a:ext cx="1413704" cy="86457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2A252D-88EA-4528-B18B-485FDE08E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106" y="3353768"/>
            <a:ext cx="1296144" cy="818422"/>
          </a:xfrm>
          <a:prstGeom prst="rect">
            <a:avLst/>
          </a:prstGeom>
        </p:spPr>
      </p:pic>
      <p:graphicFrame>
        <p:nvGraphicFramePr>
          <p:cNvPr id="32" name="Таблица 9">
            <a:extLst>
              <a:ext uri="{FF2B5EF4-FFF2-40B4-BE49-F238E27FC236}">
                <a16:creationId xmlns:a16="http://schemas.microsoft.com/office/drawing/2014/main" id="{10FF214A-F065-44B3-B431-45F208621FB4}"/>
              </a:ext>
            </a:extLst>
          </p:cNvPr>
          <p:cNvGraphicFramePr>
            <a:graphicFrameLocks noGrp="1"/>
          </p:cNvGraphicFramePr>
          <p:nvPr/>
        </p:nvGraphicFramePr>
        <p:xfrm>
          <a:off x="7571907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ru-RU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endPara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2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p:graphicFrame>
        <p:nvGraphicFramePr>
          <p:cNvPr id="33" name="Таблица 9">
            <a:extLst>
              <a:ext uri="{FF2B5EF4-FFF2-40B4-BE49-F238E27FC236}">
                <a16:creationId xmlns:a16="http://schemas.microsoft.com/office/drawing/2014/main" id="{7EC9F1A8-2402-417C-AFE8-FF45606FE53F}"/>
              </a:ext>
            </a:extLst>
          </p:cNvPr>
          <p:cNvGraphicFramePr>
            <a:graphicFrameLocks noGrp="1"/>
          </p:cNvGraphicFramePr>
          <p:nvPr/>
        </p:nvGraphicFramePr>
        <p:xfrm>
          <a:off x="9920052" y="3009957"/>
          <a:ext cx="1950998" cy="201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714">
                  <a:extLst>
                    <a:ext uri="{9D8B030D-6E8A-4147-A177-3AD203B41FA5}">
                      <a16:colId xmlns:a16="http://schemas.microsoft.com/office/drawing/2014/main" val="2333200460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925173392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344544886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1519556395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78714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238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5242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62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1855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98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7103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/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7E526975-9EA5-4655-809D-7112B2076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446" y="3449184"/>
                <a:ext cx="61907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/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B68C50AC-698B-456F-AFC7-3A64FE12C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274" y="3465840"/>
                <a:ext cx="633507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/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Прямоугольник 35">
                <a:extLst>
                  <a:ext uri="{FF2B5EF4-FFF2-40B4-BE49-F238E27FC236}">
                    <a16:creationId xmlns:a16="http://schemas.microsoft.com/office/drawing/2014/main" id="{4355A749-8D55-4013-A70B-5AE26AC06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507" y="3610106"/>
                <a:ext cx="633507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29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/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2E1772A-C2C2-4CB3-9841-CC4BB4819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2" y="2081862"/>
                <a:ext cx="5328592" cy="630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/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𝑃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,2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+1)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𝑝𝑜𝑠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10000</m:t>
                              </m:r>
                            </m:e>
                            <m:sup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 </m:t>
                                  </m:r>
                                </m:e>
                                <m:e/>
                              </m:eqAr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6AC88-214C-4FA2-8B51-9948D09BD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562579"/>
                <a:ext cx="5328592" cy="630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Transformer Architecture: The Positional Encoding - Amirhossein  Kazemnejad&amp;#39;s Blog">
            <a:extLst>
              <a:ext uri="{FF2B5EF4-FFF2-40B4-BE49-F238E27FC236}">
                <a16:creationId xmlns:a16="http://schemas.microsoft.com/office/drawing/2014/main" id="{7604EA19-2658-429B-9312-8DC62014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08" y="2996952"/>
            <a:ext cx="7563826" cy="36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D0AAC-AAED-4B52-939D-01803CD0E8E8}"/>
              </a:ext>
            </a:extLst>
          </p:cNvPr>
          <p:cNvSpPr txBox="1"/>
          <p:nvPr/>
        </p:nvSpPr>
        <p:spPr>
          <a:xfrm>
            <a:off x="5735960" y="1570474"/>
            <a:ext cx="3872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Positional Encoding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6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3843409" y="6416620"/>
            <a:ext cx="4835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https://arxiv.org/pdf/1706.03762.pdf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128969" y="1698037"/>
            <a:ext cx="3251485" cy="51242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D14B72-C93B-4B28-B1A8-407572BF4C60}"/>
              </a:ext>
            </a:extLst>
          </p:cNvPr>
          <p:cNvSpPr txBox="1"/>
          <p:nvPr/>
        </p:nvSpPr>
        <p:spPr>
          <a:xfrm>
            <a:off x="2870148" y="2830627"/>
            <a:ext cx="220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Encoder-decoder attention</a:t>
            </a:r>
            <a:endParaRPr lang="ru-RU" sz="20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1146-9B1E-4A8B-9BE2-10EED104E23E}"/>
              </a:ext>
            </a:extLst>
          </p:cNvPr>
          <p:cNvSpPr txBox="1"/>
          <p:nvPr/>
        </p:nvSpPr>
        <p:spPr>
          <a:xfrm>
            <a:off x="3227250" y="4326441"/>
            <a:ext cx="164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Decoder attention</a:t>
            </a:r>
            <a:endParaRPr lang="ru-RU" sz="20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4DF19-D88D-4BA0-9696-46C5D4816BEC}"/>
              </a:ext>
            </a:extLst>
          </p:cNvPr>
          <p:cNvSpPr txBox="1"/>
          <p:nvPr/>
        </p:nvSpPr>
        <p:spPr>
          <a:xfrm>
            <a:off x="147251" y="2574678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Encoder</a:t>
            </a:r>
          </a:p>
          <a:p>
            <a:pPr algn="ctr"/>
            <a:r>
              <a:rPr lang="en-US" sz="20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endParaRPr lang="ru-RU" sz="2000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/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‘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Классическая</a:t>
                </a:r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’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архитектура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512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Encoder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Decoder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=6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Слоев</a:t>
                </a:r>
                <a:endParaRPr lang="ru-RU" sz="2800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Attention heads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h</m:t>
                    </m:r>
                    <m:r>
                      <a:rPr lang="en-US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8</m:t>
                    </m:r>
                  </m:oMath>
                </a14:m>
                <a:endParaRPr lang="en-US" sz="2800" b="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𝑘𝑒𝑦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64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4D0AAC-AAED-4B52-939D-01803CD0E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606" y="1791066"/>
                <a:ext cx="6061174" cy="2711640"/>
              </a:xfrm>
              <a:prstGeom prst="rect">
                <a:avLst/>
              </a:prstGeom>
              <a:blipFill>
                <a:blip r:embed="rId5"/>
                <a:stretch>
                  <a:fillRect t="-24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5694666" y="4513011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65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млн. параметров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D40B4D-3F23-494C-8B05-F9E42C5885E5}"/>
              </a:ext>
            </a:extLst>
          </p:cNvPr>
          <p:cNvSpPr txBox="1"/>
          <p:nvPr/>
        </p:nvSpPr>
        <p:spPr>
          <a:xfrm>
            <a:off x="3952211" y="5038135"/>
            <a:ext cx="65309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Применение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Google Translate</a:t>
            </a:r>
          </a:p>
        </p:txBody>
      </p:sp>
    </p:spTree>
    <p:extLst>
      <p:ext uri="{BB962C8B-B14F-4D97-AF65-F5344CB8AC3E}">
        <p14:creationId xmlns:p14="http://schemas.microsoft.com/office/powerpoint/2010/main" val="584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63F0F0-8A03-49C6-ABD8-9AC62C9E190C}"/>
              </a:ext>
            </a:extLst>
          </p:cNvPr>
          <p:cNvSpPr/>
          <p:nvPr/>
        </p:nvSpPr>
        <p:spPr>
          <a:xfrm>
            <a:off x="2999656" y="6412562"/>
            <a:ext cx="6570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https://jalammar.github.io/illustrated-transformer/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3FCE39-4673-4812-8395-D37C6187B4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16" y="1791066"/>
            <a:ext cx="8200530" cy="450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idirectional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ncoder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epresentations from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ransformers</a:t>
            </a: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811" y="0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1666754" y="2708921"/>
            <a:ext cx="1539742" cy="3767350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C8F26-CF54-48C2-8B5F-A7687A59D8FB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9900" y="2933730"/>
            <a:ext cx="8439346" cy="34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122" name="Picture 2" descr="Bert | Muppet Wiki | Fandom">
            <a:extLst>
              <a:ext uri="{FF2B5EF4-FFF2-40B4-BE49-F238E27FC236}">
                <a16:creationId xmlns:a16="http://schemas.microsoft.com/office/drawing/2014/main" id="{9996EC81-1882-42D9-B64F-D187AC8F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717645" y="2189891"/>
            <a:ext cx="107567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Задачи для Пред-обучения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Маскированная языковая модель (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masked LM) 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Процедура маскирования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15%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[MASK]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менялись на случайный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10%: 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ничего не делали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Предсказание следующего текста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D0100A7-1F2F-4F50-BBF5-29A07EB700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8249"/>
          <a:stretch/>
        </p:blipFill>
        <p:spPr>
          <a:xfrm>
            <a:off x="9120336" y="3229681"/>
            <a:ext cx="2884799" cy="27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5881C-1544-49D9-B1BD-E8DDF0A0FE55}"/>
              </a:ext>
            </a:extLst>
          </p:cNvPr>
          <p:cNvSpPr txBox="1"/>
          <p:nvPr/>
        </p:nvSpPr>
        <p:spPr>
          <a:xfrm>
            <a:off x="1941371" y="2162785"/>
            <a:ext cx="1023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До-обучение (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Fine-Tuning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B9AE9A-A8B1-4E10-A841-CD107038A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r="2500" b="49106"/>
          <a:stretch/>
        </p:blipFill>
        <p:spPr>
          <a:xfrm>
            <a:off x="1054703" y="2755243"/>
            <a:ext cx="5184576" cy="27139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E9251E-61D1-44AE-9140-0C87C60D6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1" t="52304" r="2696"/>
          <a:stretch/>
        </p:blipFill>
        <p:spPr>
          <a:xfrm>
            <a:off x="6344837" y="3365114"/>
            <a:ext cx="5542197" cy="2713914"/>
          </a:xfrm>
          <a:prstGeom prst="rect">
            <a:avLst/>
          </a:prstGeom>
        </p:spPr>
      </p:pic>
      <p:pic>
        <p:nvPicPr>
          <p:cNvPr id="17" name="Picture 2" descr="Bert | Muppet Wiki | Fandom">
            <a:extLst>
              <a:ext uri="{FF2B5EF4-FFF2-40B4-BE49-F238E27FC236}">
                <a16:creationId xmlns:a16="http://schemas.microsoft.com/office/drawing/2014/main" id="{3EF2F81C-CD97-4B59-93F5-D6A38058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1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EE740F-C03C-48C7-8990-4C6060B10CD6}"/>
              </a:ext>
            </a:extLst>
          </p:cNvPr>
          <p:cNvSpPr txBox="1"/>
          <p:nvPr/>
        </p:nvSpPr>
        <p:spPr>
          <a:xfrm>
            <a:off x="3431704" y="6211669"/>
            <a:ext cx="84393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tr-TR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 preprint arXiv:1810.04805</a:t>
            </a:r>
            <a:r>
              <a:rPr lang="tr-TR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(2018).</a:t>
            </a:r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/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𝒃𝒂𝒔𝒆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=12, H = 768, A = 12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110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𝑩𝑬𝑹𝑻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𝒍𝒂𝒓𝒈𝒆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: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Verdana" panose="020B0604030504040204" pitchFamily="34" charset="0"/>
                  </a:rPr>
                  <a:t>L =24, H = 1024, A = 16</a:t>
                </a:r>
                <a:r>
                  <a:rPr lang="en-US" sz="2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pPr algn="ctr"/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Всего параметров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: 340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млн.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65881C-1544-49D9-B1BD-E8DDF0A0F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2289821"/>
                <a:ext cx="6343916" cy="1604606"/>
              </a:xfrm>
              <a:prstGeom prst="rect">
                <a:avLst/>
              </a:prstGeom>
              <a:blipFill>
                <a:blip r:embed="rId4"/>
                <a:stretch>
                  <a:fillRect l="-192" t="-3042" b="-7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E26F08-CE04-478B-9289-5444957974E8}"/>
              </a:ext>
            </a:extLst>
          </p:cNvPr>
          <p:cNvSpPr txBox="1"/>
          <p:nvPr/>
        </p:nvSpPr>
        <p:spPr>
          <a:xfrm>
            <a:off x="3979600" y="4101187"/>
            <a:ext cx="61366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L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число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Layers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H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размерность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(attention weights)</a:t>
            </a:r>
          </a:p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 panose="020B0604030504040204" pitchFamily="34" charset="0"/>
              </a:rPr>
              <a:t>A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ru-RU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количество </a:t>
            </a:r>
            <a:r>
              <a:rPr lang="en-US" sz="20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Attention heads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0100A-38BE-4B3C-85AF-5D5B1F4C61A6}"/>
              </a:ext>
            </a:extLst>
          </p:cNvPr>
          <p:cNvSpPr txBox="1"/>
          <p:nvPr/>
        </p:nvSpPr>
        <p:spPr>
          <a:xfrm>
            <a:off x="3710360" y="5483761"/>
            <a:ext cx="667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https://github.com/google-research/bert</a:t>
            </a:r>
          </a:p>
        </p:txBody>
      </p:sp>
      <p:pic>
        <p:nvPicPr>
          <p:cNvPr id="19" name="Picture 2" descr="Bert | Muppet Wiki | Fandom">
            <a:extLst>
              <a:ext uri="{FF2B5EF4-FFF2-40B4-BE49-F238E27FC236}">
                <a16:creationId xmlns:a16="http://schemas.microsoft.com/office/drawing/2014/main" id="{9075F3B8-24EA-4A77-AA65-5A861454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1" y="2189891"/>
            <a:ext cx="1527654" cy="25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Encoder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B3531-983E-4EF7-81F5-03791D8F094A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</p:txBody>
      </p:sp>
      <p:pic>
        <p:nvPicPr>
          <p:cNvPr id="1026" name="Picture 2" descr="https://jalammar.github.io/images/distilBERT/bert-model-calssification-output-vector-cl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133" y="2235359"/>
            <a:ext cx="6245733" cy="37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95600" y="6299056"/>
            <a:ext cx="8200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https://jalammar.github.io/a-visual-guide-to-using-bert-for-the-first-time/</a:t>
            </a:r>
          </a:p>
        </p:txBody>
      </p:sp>
    </p:spTree>
    <p:extLst>
      <p:ext uri="{BB962C8B-B14F-4D97-AF65-F5344CB8AC3E}">
        <p14:creationId xmlns:p14="http://schemas.microsoft.com/office/powerpoint/2010/main" val="22144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C01C3A6-903C-4270-821C-144D3FD8C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4" r="12500"/>
          <a:stretch/>
        </p:blipFill>
        <p:spPr>
          <a:xfrm>
            <a:off x="8373" y="1733749"/>
            <a:ext cx="3251485" cy="51242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enerative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-T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raining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C19F9A8B-BFC0-4C9F-8337-EC1326124991}"/>
              </a:ext>
            </a:extLst>
          </p:cNvPr>
          <p:cNvSpPr/>
          <p:nvPr/>
        </p:nvSpPr>
        <p:spPr>
          <a:xfrm>
            <a:off x="94373" y="2655328"/>
            <a:ext cx="1539742" cy="3695343"/>
          </a:xfrm>
          <a:custGeom>
            <a:avLst/>
            <a:gdLst>
              <a:gd name="connsiteX0" fmla="*/ 1111170 w 1539742"/>
              <a:gd name="connsiteY0" fmla="*/ 0 h 4589598"/>
              <a:gd name="connsiteX1" fmla="*/ 416689 w 1539742"/>
              <a:gd name="connsiteY1" fmla="*/ 127322 h 4589598"/>
              <a:gd name="connsiteX2" fmla="*/ 300942 w 1539742"/>
              <a:gd name="connsiteY2" fmla="*/ 312517 h 4589598"/>
              <a:gd name="connsiteX3" fmla="*/ 277793 w 1539742"/>
              <a:gd name="connsiteY3" fmla="*/ 486137 h 4589598"/>
              <a:gd name="connsiteX4" fmla="*/ 451413 w 1539742"/>
              <a:gd name="connsiteY4" fmla="*/ 787079 h 4589598"/>
              <a:gd name="connsiteX5" fmla="*/ 636608 w 1539742"/>
              <a:gd name="connsiteY5" fmla="*/ 833378 h 4589598"/>
              <a:gd name="connsiteX6" fmla="*/ 1006998 w 1539742"/>
              <a:gd name="connsiteY6" fmla="*/ 787079 h 4589598"/>
              <a:gd name="connsiteX7" fmla="*/ 1053297 w 1539742"/>
              <a:gd name="connsiteY7" fmla="*/ 150471 h 4589598"/>
              <a:gd name="connsiteX8" fmla="*/ 625033 w 1539742"/>
              <a:gd name="connsiteY8" fmla="*/ 173621 h 4589598"/>
              <a:gd name="connsiteX9" fmla="*/ 0 w 1539742"/>
              <a:gd name="connsiteY9" fmla="*/ 798654 h 4589598"/>
              <a:gd name="connsiteX10" fmla="*/ 11575 w 1539742"/>
              <a:gd name="connsiteY10" fmla="*/ 1018573 h 4589598"/>
              <a:gd name="connsiteX11" fmla="*/ 104173 w 1539742"/>
              <a:gd name="connsiteY11" fmla="*/ 1226917 h 4589598"/>
              <a:gd name="connsiteX12" fmla="*/ 254643 w 1539742"/>
              <a:gd name="connsiteY12" fmla="*/ 1412112 h 4589598"/>
              <a:gd name="connsiteX13" fmla="*/ 891251 w 1539742"/>
              <a:gd name="connsiteY13" fmla="*/ 1551008 h 4589598"/>
              <a:gd name="connsiteX14" fmla="*/ 1134319 w 1539742"/>
              <a:gd name="connsiteY14" fmla="*/ 1319514 h 4589598"/>
              <a:gd name="connsiteX15" fmla="*/ 856527 w 1539742"/>
              <a:gd name="connsiteY15" fmla="*/ 729205 h 4589598"/>
              <a:gd name="connsiteX16" fmla="*/ 555585 w 1539742"/>
              <a:gd name="connsiteY16" fmla="*/ 868102 h 4589598"/>
              <a:gd name="connsiteX17" fmla="*/ 347241 w 1539742"/>
              <a:gd name="connsiteY17" fmla="*/ 1469985 h 4589598"/>
              <a:gd name="connsiteX18" fmla="*/ 509287 w 1539742"/>
              <a:gd name="connsiteY18" fmla="*/ 1689904 h 4589598"/>
              <a:gd name="connsiteX19" fmla="*/ 1273216 w 1539742"/>
              <a:gd name="connsiteY19" fmla="*/ 1747778 h 4589598"/>
              <a:gd name="connsiteX20" fmla="*/ 1284790 w 1539742"/>
              <a:gd name="connsiteY20" fmla="*/ 1157469 h 4589598"/>
              <a:gd name="connsiteX21" fmla="*/ 1088021 w 1539742"/>
              <a:gd name="connsiteY21" fmla="*/ 1088021 h 4589598"/>
              <a:gd name="connsiteX22" fmla="*/ 810228 w 1539742"/>
              <a:gd name="connsiteY22" fmla="*/ 1261641 h 4589598"/>
              <a:gd name="connsiteX23" fmla="*/ 613459 w 1539742"/>
              <a:gd name="connsiteY23" fmla="*/ 1875099 h 4589598"/>
              <a:gd name="connsiteX24" fmla="*/ 868102 w 1539742"/>
              <a:gd name="connsiteY24" fmla="*/ 2581155 h 4589598"/>
              <a:gd name="connsiteX25" fmla="*/ 1099595 w 1539742"/>
              <a:gd name="connsiteY25" fmla="*/ 2627454 h 4589598"/>
              <a:gd name="connsiteX26" fmla="*/ 1134319 w 1539742"/>
              <a:gd name="connsiteY26" fmla="*/ 2257064 h 4589598"/>
              <a:gd name="connsiteX27" fmla="*/ 1006998 w 1539742"/>
              <a:gd name="connsiteY27" fmla="*/ 2233914 h 4589598"/>
              <a:gd name="connsiteX28" fmla="*/ 787079 w 1539742"/>
              <a:gd name="connsiteY28" fmla="*/ 2384385 h 4589598"/>
              <a:gd name="connsiteX29" fmla="*/ 520861 w 1539742"/>
              <a:gd name="connsiteY29" fmla="*/ 3125165 h 4589598"/>
              <a:gd name="connsiteX30" fmla="*/ 775504 w 1539742"/>
              <a:gd name="connsiteY30" fmla="*/ 3750198 h 4589598"/>
              <a:gd name="connsiteX31" fmla="*/ 995423 w 1539742"/>
              <a:gd name="connsiteY31" fmla="*/ 3784922 h 4589598"/>
              <a:gd name="connsiteX32" fmla="*/ 1539433 w 1539742"/>
              <a:gd name="connsiteY32" fmla="*/ 2997843 h 4589598"/>
              <a:gd name="connsiteX33" fmla="*/ 1469985 w 1539742"/>
              <a:gd name="connsiteY33" fmla="*/ 2847373 h 4589598"/>
              <a:gd name="connsiteX34" fmla="*/ 833378 w 1539742"/>
              <a:gd name="connsiteY34" fmla="*/ 3136740 h 4589598"/>
              <a:gd name="connsiteX35" fmla="*/ 706056 w 1539742"/>
              <a:gd name="connsiteY35" fmla="*/ 3437681 h 4589598"/>
              <a:gd name="connsiteX36" fmla="*/ 798654 w 1539742"/>
              <a:gd name="connsiteY36" fmla="*/ 3877519 h 4589598"/>
              <a:gd name="connsiteX37" fmla="*/ 949124 w 1539742"/>
              <a:gd name="connsiteY37" fmla="*/ 3935393 h 4589598"/>
              <a:gd name="connsiteX38" fmla="*/ 1192193 w 1539742"/>
              <a:gd name="connsiteY38" fmla="*/ 3865945 h 4589598"/>
              <a:gd name="connsiteX39" fmla="*/ 914400 w 1539742"/>
              <a:gd name="connsiteY39" fmla="*/ 3576578 h 4589598"/>
              <a:gd name="connsiteX40" fmla="*/ 694481 w 1539742"/>
              <a:gd name="connsiteY40" fmla="*/ 3692324 h 4589598"/>
              <a:gd name="connsiteX41" fmla="*/ 682907 w 1539742"/>
              <a:gd name="connsiteY41" fmla="*/ 4132162 h 4589598"/>
              <a:gd name="connsiteX42" fmla="*/ 949124 w 1539742"/>
              <a:gd name="connsiteY42" fmla="*/ 4224760 h 4589598"/>
              <a:gd name="connsiteX43" fmla="*/ 1006998 w 1539742"/>
              <a:gd name="connsiteY43" fmla="*/ 4051140 h 4589598"/>
              <a:gd name="connsiteX44" fmla="*/ 625033 w 1539742"/>
              <a:gd name="connsiteY44" fmla="*/ 3773347 h 4589598"/>
              <a:gd name="connsiteX45" fmla="*/ 497712 w 1539742"/>
              <a:gd name="connsiteY45" fmla="*/ 3854370 h 4589598"/>
              <a:gd name="connsiteX46" fmla="*/ 451413 w 1539742"/>
              <a:gd name="connsiteY46" fmla="*/ 4039565 h 4589598"/>
              <a:gd name="connsiteX47" fmla="*/ 613459 w 1539742"/>
              <a:gd name="connsiteY47" fmla="*/ 4375231 h 4589598"/>
              <a:gd name="connsiteX48" fmla="*/ 752355 w 1539742"/>
              <a:gd name="connsiteY48" fmla="*/ 4409955 h 4589598"/>
              <a:gd name="connsiteX49" fmla="*/ 775504 w 1539742"/>
              <a:gd name="connsiteY49" fmla="*/ 3854370 h 4589598"/>
              <a:gd name="connsiteX50" fmla="*/ 439838 w 1539742"/>
              <a:gd name="connsiteY50" fmla="*/ 3981692 h 4589598"/>
              <a:gd name="connsiteX51" fmla="*/ 300942 w 1539742"/>
              <a:gd name="connsiteY51" fmla="*/ 4097438 h 4589598"/>
              <a:gd name="connsiteX52" fmla="*/ 277793 w 1539742"/>
              <a:gd name="connsiteY52" fmla="*/ 4155312 h 4589598"/>
              <a:gd name="connsiteX53" fmla="*/ 231494 w 1539742"/>
              <a:gd name="connsiteY53" fmla="*/ 4409955 h 4589598"/>
              <a:gd name="connsiteX54" fmla="*/ 219919 w 1539742"/>
              <a:gd name="connsiteY54" fmla="*/ 4479403 h 4589598"/>
              <a:gd name="connsiteX55" fmla="*/ 625033 w 1539742"/>
              <a:gd name="connsiteY55" fmla="*/ 4560426 h 4589598"/>
              <a:gd name="connsiteX56" fmla="*/ 717631 w 1539742"/>
              <a:gd name="connsiteY56" fmla="*/ 4537276 h 4589598"/>
              <a:gd name="connsiteX57" fmla="*/ 763930 w 1539742"/>
              <a:gd name="connsiteY57" fmla="*/ 4490978 h 4589598"/>
              <a:gd name="connsiteX58" fmla="*/ 798654 w 1539742"/>
              <a:gd name="connsiteY58" fmla="*/ 4467828 h 458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539742" h="4589598">
                <a:moveTo>
                  <a:pt x="1111170" y="0"/>
                </a:moveTo>
                <a:cubicBezTo>
                  <a:pt x="898061" y="10929"/>
                  <a:pt x="607317" y="-26410"/>
                  <a:pt x="416689" y="127322"/>
                </a:cubicBezTo>
                <a:cubicBezTo>
                  <a:pt x="360023" y="173020"/>
                  <a:pt x="339524" y="250785"/>
                  <a:pt x="300942" y="312517"/>
                </a:cubicBezTo>
                <a:cubicBezTo>
                  <a:pt x="293226" y="370390"/>
                  <a:pt x="274034" y="427873"/>
                  <a:pt x="277793" y="486137"/>
                </a:cubicBezTo>
                <a:cubicBezTo>
                  <a:pt x="286741" y="624825"/>
                  <a:pt x="323216" y="720606"/>
                  <a:pt x="451413" y="787079"/>
                </a:cubicBezTo>
                <a:cubicBezTo>
                  <a:pt x="507902" y="816370"/>
                  <a:pt x="574876" y="817945"/>
                  <a:pt x="636608" y="833378"/>
                </a:cubicBezTo>
                <a:cubicBezTo>
                  <a:pt x="760071" y="817945"/>
                  <a:pt x="903132" y="855586"/>
                  <a:pt x="1006998" y="787079"/>
                </a:cubicBezTo>
                <a:cubicBezTo>
                  <a:pt x="1318820" y="581408"/>
                  <a:pt x="1144487" y="382591"/>
                  <a:pt x="1053297" y="150471"/>
                </a:cubicBezTo>
                <a:cubicBezTo>
                  <a:pt x="910542" y="158188"/>
                  <a:pt x="759846" y="126040"/>
                  <a:pt x="625033" y="173621"/>
                </a:cubicBezTo>
                <a:cubicBezTo>
                  <a:pt x="308096" y="285481"/>
                  <a:pt x="179857" y="548419"/>
                  <a:pt x="0" y="798654"/>
                </a:cubicBezTo>
                <a:cubicBezTo>
                  <a:pt x="3858" y="871960"/>
                  <a:pt x="-5775" y="947245"/>
                  <a:pt x="11575" y="1018573"/>
                </a:cubicBezTo>
                <a:cubicBezTo>
                  <a:pt x="29537" y="1092418"/>
                  <a:pt x="64236" y="1162258"/>
                  <a:pt x="104173" y="1226917"/>
                </a:cubicBezTo>
                <a:cubicBezTo>
                  <a:pt x="145970" y="1294589"/>
                  <a:pt x="193181" y="1361625"/>
                  <a:pt x="254643" y="1412112"/>
                </a:cubicBezTo>
                <a:cubicBezTo>
                  <a:pt x="408965" y="1538877"/>
                  <a:pt x="755116" y="1533991"/>
                  <a:pt x="891251" y="1551008"/>
                </a:cubicBezTo>
                <a:cubicBezTo>
                  <a:pt x="972274" y="1473843"/>
                  <a:pt x="1109674" y="1428655"/>
                  <a:pt x="1134319" y="1319514"/>
                </a:cubicBezTo>
                <a:cubicBezTo>
                  <a:pt x="1237181" y="863983"/>
                  <a:pt x="1109903" y="863346"/>
                  <a:pt x="856527" y="729205"/>
                </a:cubicBezTo>
                <a:cubicBezTo>
                  <a:pt x="756213" y="775504"/>
                  <a:pt x="631913" y="788224"/>
                  <a:pt x="555585" y="868102"/>
                </a:cubicBezTo>
                <a:cubicBezTo>
                  <a:pt x="336680" y="1097189"/>
                  <a:pt x="360459" y="1218845"/>
                  <a:pt x="347241" y="1469985"/>
                </a:cubicBezTo>
                <a:cubicBezTo>
                  <a:pt x="401256" y="1543291"/>
                  <a:pt x="430331" y="1644546"/>
                  <a:pt x="509287" y="1689904"/>
                </a:cubicBezTo>
                <a:cubicBezTo>
                  <a:pt x="762884" y="1835588"/>
                  <a:pt x="1007296" y="1771952"/>
                  <a:pt x="1273216" y="1747778"/>
                </a:cubicBezTo>
                <a:cubicBezTo>
                  <a:pt x="1415964" y="1497967"/>
                  <a:pt x="1519953" y="1459821"/>
                  <a:pt x="1284790" y="1157469"/>
                </a:cubicBezTo>
                <a:cubicBezTo>
                  <a:pt x="1242087" y="1102566"/>
                  <a:pt x="1153611" y="1111170"/>
                  <a:pt x="1088021" y="1088021"/>
                </a:cubicBezTo>
                <a:cubicBezTo>
                  <a:pt x="995423" y="1145894"/>
                  <a:pt x="885436" y="1182474"/>
                  <a:pt x="810228" y="1261641"/>
                </a:cubicBezTo>
                <a:cubicBezTo>
                  <a:pt x="614143" y="1468047"/>
                  <a:pt x="641242" y="1615788"/>
                  <a:pt x="613459" y="1875099"/>
                </a:cubicBezTo>
                <a:cubicBezTo>
                  <a:pt x="653841" y="2137585"/>
                  <a:pt x="624403" y="2405150"/>
                  <a:pt x="868102" y="2581155"/>
                </a:cubicBezTo>
                <a:cubicBezTo>
                  <a:pt x="931896" y="2627229"/>
                  <a:pt x="1022431" y="2612021"/>
                  <a:pt x="1099595" y="2627454"/>
                </a:cubicBezTo>
                <a:cubicBezTo>
                  <a:pt x="1204215" y="2480985"/>
                  <a:pt x="1300510" y="2441721"/>
                  <a:pt x="1134319" y="2257064"/>
                </a:cubicBezTo>
                <a:cubicBezTo>
                  <a:pt x="1105462" y="2225001"/>
                  <a:pt x="1049438" y="2241631"/>
                  <a:pt x="1006998" y="2233914"/>
                </a:cubicBezTo>
                <a:cubicBezTo>
                  <a:pt x="933692" y="2284071"/>
                  <a:pt x="841035" y="2313828"/>
                  <a:pt x="787079" y="2384385"/>
                </a:cubicBezTo>
                <a:cubicBezTo>
                  <a:pt x="530972" y="2719294"/>
                  <a:pt x="560912" y="2778051"/>
                  <a:pt x="520861" y="3125165"/>
                </a:cubicBezTo>
                <a:cubicBezTo>
                  <a:pt x="556100" y="3415889"/>
                  <a:pt x="503580" y="3573815"/>
                  <a:pt x="775504" y="3750198"/>
                </a:cubicBezTo>
                <a:cubicBezTo>
                  <a:pt x="837767" y="3790585"/>
                  <a:pt x="922117" y="3773347"/>
                  <a:pt x="995423" y="3784922"/>
                </a:cubicBezTo>
                <a:cubicBezTo>
                  <a:pt x="1457568" y="3489663"/>
                  <a:pt x="1487010" y="3605958"/>
                  <a:pt x="1539433" y="2997843"/>
                </a:cubicBezTo>
                <a:cubicBezTo>
                  <a:pt x="1544178" y="2942806"/>
                  <a:pt x="1493134" y="2897530"/>
                  <a:pt x="1469985" y="2847373"/>
                </a:cubicBezTo>
                <a:cubicBezTo>
                  <a:pt x="1160560" y="2862843"/>
                  <a:pt x="1120801" y="2824324"/>
                  <a:pt x="833378" y="3136740"/>
                </a:cubicBezTo>
                <a:cubicBezTo>
                  <a:pt x="759631" y="3216899"/>
                  <a:pt x="748497" y="3337367"/>
                  <a:pt x="706056" y="3437681"/>
                </a:cubicBezTo>
                <a:cubicBezTo>
                  <a:pt x="697539" y="3625050"/>
                  <a:pt x="647594" y="3733325"/>
                  <a:pt x="798654" y="3877519"/>
                </a:cubicBezTo>
                <a:cubicBezTo>
                  <a:pt x="837526" y="3914624"/>
                  <a:pt x="898967" y="3916102"/>
                  <a:pt x="949124" y="3935393"/>
                </a:cubicBezTo>
                <a:cubicBezTo>
                  <a:pt x="1030147" y="3912244"/>
                  <a:pt x="1141206" y="3933034"/>
                  <a:pt x="1192193" y="3865945"/>
                </a:cubicBezTo>
                <a:cubicBezTo>
                  <a:pt x="1380162" y="3618618"/>
                  <a:pt x="977175" y="3593698"/>
                  <a:pt x="914400" y="3576578"/>
                </a:cubicBezTo>
                <a:cubicBezTo>
                  <a:pt x="841094" y="3615160"/>
                  <a:pt x="759168" y="3640575"/>
                  <a:pt x="694481" y="3692324"/>
                </a:cubicBezTo>
                <a:cubicBezTo>
                  <a:pt x="562855" y="3797624"/>
                  <a:pt x="631068" y="4018764"/>
                  <a:pt x="682907" y="4132162"/>
                </a:cubicBezTo>
                <a:cubicBezTo>
                  <a:pt x="726672" y="4227898"/>
                  <a:pt x="873464" y="4218455"/>
                  <a:pt x="949124" y="4224760"/>
                </a:cubicBezTo>
                <a:cubicBezTo>
                  <a:pt x="968415" y="4166887"/>
                  <a:pt x="1022190" y="4110222"/>
                  <a:pt x="1006998" y="4051140"/>
                </a:cubicBezTo>
                <a:cubicBezTo>
                  <a:pt x="939113" y="3787142"/>
                  <a:pt x="828067" y="3816091"/>
                  <a:pt x="625033" y="3773347"/>
                </a:cubicBezTo>
                <a:cubicBezTo>
                  <a:pt x="582593" y="3800355"/>
                  <a:pt x="525192" y="3812234"/>
                  <a:pt x="497712" y="3854370"/>
                </a:cubicBezTo>
                <a:cubicBezTo>
                  <a:pt x="462952" y="3907669"/>
                  <a:pt x="449596" y="3975959"/>
                  <a:pt x="451413" y="4039565"/>
                </a:cubicBezTo>
                <a:cubicBezTo>
                  <a:pt x="454753" y="4156450"/>
                  <a:pt x="504968" y="4308069"/>
                  <a:pt x="613459" y="4375231"/>
                </a:cubicBezTo>
                <a:cubicBezTo>
                  <a:pt x="654037" y="4400351"/>
                  <a:pt x="706056" y="4398380"/>
                  <a:pt x="752355" y="4409955"/>
                </a:cubicBezTo>
                <a:cubicBezTo>
                  <a:pt x="953413" y="4317803"/>
                  <a:pt x="1453493" y="4200011"/>
                  <a:pt x="775504" y="3854370"/>
                </a:cubicBezTo>
                <a:cubicBezTo>
                  <a:pt x="668892" y="3800019"/>
                  <a:pt x="551727" y="3939251"/>
                  <a:pt x="439838" y="3981692"/>
                </a:cubicBezTo>
                <a:cubicBezTo>
                  <a:pt x="393539" y="4020274"/>
                  <a:pt x="342063" y="4053379"/>
                  <a:pt x="300942" y="4097438"/>
                </a:cubicBezTo>
                <a:cubicBezTo>
                  <a:pt x="286765" y="4112627"/>
                  <a:pt x="281510" y="4134870"/>
                  <a:pt x="277793" y="4155312"/>
                </a:cubicBezTo>
                <a:cubicBezTo>
                  <a:pt x="226639" y="4436659"/>
                  <a:pt x="287216" y="4270645"/>
                  <a:pt x="231494" y="4409955"/>
                </a:cubicBezTo>
                <a:cubicBezTo>
                  <a:pt x="227636" y="4433104"/>
                  <a:pt x="206901" y="4459876"/>
                  <a:pt x="219919" y="4479403"/>
                </a:cubicBezTo>
                <a:cubicBezTo>
                  <a:pt x="333360" y="4649564"/>
                  <a:pt x="437975" y="4576014"/>
                  <a:pt x="625033" y="4560426"/>
                </a:cubicBezTo>
                <a:cubicBezTo>
                  <a:pt x="631105" y="4559212"/>
                  <a:pt x="703789" y="4547163"/>
                  <a:pt x="717631" y="4537276"/>
                </a:cubicBezTo>
                <a:cubicBezTo>
                  <a:pt x="735391" y="4524590"/>
                  <a:pt x="747359" y="4505182"/>
                  <a:pt x="763930" y="4490978"/>
                </a:cubicBezTo>
                <a:cubicBezTo>
                  <a:pt x="774492" y="4481925"/>
                  <a:pt x="798654" y="4467828"/>
                  <a:pt x="798654" y="446782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EAC3DB-2EC3-4C87-A495-8233E62EBDF0}"/>
              </a:ext>
            </a:extLst>
          </p:cNvPr>
          <p:cNvSpPr txBox="1"/>
          <p:nvPr/>
        </p:nvSpPr>
        <p:spPr>
          <a:xfrm>
            <a:off x="3935760" y="6402524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https://openai.com/blog/better-language-models/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A480E-FF3F-4C4F-9BE6-DD38A2673680}"/>
              </a:ext>
            </a:extLst>
          </p:cNvPr>
          <p:cNvSpPr txBox="1"/>
          <p:nvPr/>
        </p:nvSpPr>
        <p:spPr>
          <a:xfrm>
            <a:off x="4007768" y="5973319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https://openai.com/blog/language-unsupervised/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E550-CA41-443C-87D7-3D35889506A4}"/>
              </a:ext>
            </a:extLst>
          </p:cNvPr>
          <p:cNvSpPr txBox="1"/>
          <p:nvPr/>
        </p:nvSpPr>
        <p:spPr>
          <a:xfrm>
            <a:off x="3647728" y="2786244"/>
            <a:ext cx="7710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‘…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просто предсказывает следующее слово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…’</a:t>
            </a:r>
          </a:p>
        </p:txBody>
      </p:sp>
      <p:graphicFrame>
        <p:nvGraphicFramePr>
          <p:cNvPr id="16" name="Таблица 23">
            <a:extLst>
              <a:ext uri="{FF2B5EF4-FFF2-40B4-BE49-F238E27FC236}">
                <a16:creationId xmlns:a16="http://schemas.microsoft.com/office/drawing/2014/main" id="{A643B3F0-2B88-48A9-B9B8-478474166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735661"/>
              </p:ext>
            </p:extLst>
          </p:nvPr>
        </p:nvGraphicFramePr>
        <p:xfrm>
          <a:off x="3960542" y="3670925"/>
          <a:ext cx="8040114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0491">
                  <a:extLst>
                    <a:ext uri="{9D8B030D-6E8A-4147-A177-3AD203B41FA5}">
                      <a16:colId xmlns:a16="http://schemas.microsoft.com/office/drawing/2014/main" val="3551823334"/>
                    </a:ext>
                  </a:extLst>
                </a:gridCol>
                <a:gridCol w="1134151">
                  <a:extLst>
                    <a:ext uri="{9D8B030D-6E8A-4147-A177-3AD203B41FA5}">
                      <a16:colId xmlns:a16="http://schemas.microsoft.com/office/drawing/2014/main" val="1185281271"/>
                    </a:ext>
                  </a:extLst>
                </a:gridCol>
                <a:gridCol w="2124576">
                  <a:extLst>
                    <a:ext uri="{9D8B030D-6E8A-4147-A177-3AD203B41FA5}">
                      <a16:colId xmlns:a16="http://schemas.microsoft.com/office/drawing/2014/main" val="2866454609"/>
                    </a:ext>
                  </a:extLst>
                </a:gridCol>
                <a:gridCol w="2031633">
                  <a:extLst>
                    <a:ext uri="{9D8B030D-6E8A-4147-A177-3AD203B41FA5}">
                      <a16:colId xmlns:a16="http://schemas.microsoft.com/office/drawing/2014/main" val="3107037001"/>
                    </a:ext>
                  </a:extLst>
                </a:gridCol>
                <a:gridCol w="2069263">
                  <a:extLst>
                    <a:ext uri="{9D8B030D-6E8A-4147-A177-3AD203B41FA5}">
                      <a16:colId xmlns:a16="http://schemas.microsoft.com/office/drawing/2014/main" val="86807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Год</a:t>
                      </a:r>
                      <a:r>
                        <a:rPr lang="en-US" dirty="0"/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/>
                        <a:t>Млрд</a:t>
                      </a:r>
                      <a:r>
                        <a:rPr lang="ru-RU" b="1" baseline="0" dirty="0"/>
                        <a:t> Параметров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Контекст</a:t>
                      </a:r>
                      <a:r>
                        <a:rPr lang="en-US" dirty="0"/>
                        <a:t>, </a:t>
                      </a:r>
                      <a:r>
                        <a:rPr lang="ru-RU" dirty="0" err="1"/>
                        <a:t>Токены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данных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Гб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9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0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0.345/0.762/1.542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19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GPT-3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60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2011710" y="6206723"/>
            <a:ext cx="1156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https://jalammar.github.io/how-gpt3-works-visualizations-animations/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jalammar.github.io/images/gpt3/05-gpt3-generate-output-context-window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8489"/>
            <a:ext cx="5797302" cy="306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24" y="2460119"/>
            <a:ext cx="5781570" cy="30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 Decoder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EEDFAE-4A4A-4839-98F9-92E9569CCBF3}"/>
              </a:ext>
            </a:extLst>
          </p:cNvPr>
          <p:cNvSpPr txBox="1"/>
          <p:nvPr/>
        </p:nvSpPr>
        <p:spPr>
          <a:xfrm>
            <a:off x="3146620" y="1666671"/>
            <a:ext cx="713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765C1-6035-4011-9BBD-B95CCD992C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16491"/>
          <a:stretch/>
        </p:blipFill>
        <p:spPr>
          <a:xfrm>
            <a:off x="3060798" y="2090123"/>
            <a:ext cx="6851625" cy="4248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05688-9700-467E-AE15-11ECCF4066A7}"/>
              </a:ext>
            </a:extLst>
          </p:cNvPr>
          <p:cNvSpPr txBox="1"/>
          <p:nvPr/>
        </p:nvSpPr>
        <p:spPr>
          <a:xfrm>
            <a:off x="3146620" y="6275113"/>
            <a:ext cx="613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https://jalammar.github.io/illustrated-bert/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9BB9B-F302-4D7D-9B29-801305FC1200}"/>
              </a:ext>
            </a:extLst>
          </p:cNvPr>
          <p:cNvSpPr txBox="1"/>
          <p:nvPr/>
        </p:nvSpPr>
        <p:spPr>
          <a:xfrm>
            <a:off x="252486" y="2166714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Классификация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EFB97-F7FB-43F7-9A57-02608178B8FE}"/>
              </a:ext>
            </a:extLst>
          </p:cNvPr>
          <p:cNvSpPr txBox="1"/>
          <p:nvPr/>
        </p:nvSpPr>
        <p:spPr>
          <a:xfrm>
            <a:off x="479376" y="2891500"/>
            <a:ext cx="28083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Логическое следствие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5D4F6D-AA2A-4539-ABA6-66F511CC4CD4}"/>
              </a:ext>
            </a:extLst>
          </p:cNvPr>
          <p:cNvSpPr txBox="1"/>
          <p:nvPr/>
        </p:nvSpPr>
        <p:spPr>
          <a:xfrm>
            <a:off x="479376" y="3792357"/>
            <a:ext cx="2808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Сходство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7ECF4-B692-4EA8-98A4-75B41A90CBBD}"/>
              </a:ext>
            </a:extLst>
          </p:cNvPr>
          <p:cNvSpPr txBox="1"/>
          <p:nvPr/>
        </p:nvSpPr>
        <p:spPr>
          <a:xfrm>
            <a:off x="243055" y="5223598"/>
            <a:ext cx="2817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Множественный выбор</a:t>
            </a:r>
          </a:p>
        </p:txBody>
      </p:sp>
    </p:spTree>
    <p:extLst>
      <p:ext uri="{BB962C8B-B14F-4D97-AF65-F5344CB8AC3E}">
        <p14:creationId xmlns:p14="http://schemas.microsoft.com/office/powerpoint/2010/main" val="20139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5852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В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продакшн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7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Copilot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170" name="Picture 2" descr="Announcing GitHub Copilot Labs · Discussion #8308 · github/feedback · GitHub">
            <a:extLst>
              <a:ext uri="{FF2B5EF4-FFF2-40B4-BE49-F238E27FC236}">
                <a16:creationId xmlns:a16="http://schemas.microsoft.com/office/drawing/2014/main" id="{F4612A4E-9BCE-4FB4-A709-8E18C7EC39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214" y="1700808"/>
            <a:ext cx="7711880" cy="468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9411B9-65FA-47D1-A6EE-C00596DEDEE5}"/>
              </a:ext>
            </a:extLst>
          </p:cNvPr>
          <p:cNvSpPr txBox="1"/>
          <p:nvPr/>
        </p:nvSpPr>
        <p:spPr>
          <a:xfrm>
            <a:off x="2567608" y="6402524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https://github.com/github/feedback/discussions/8308</a:t>
            </a:r>
          </a:p>
        </p:txBody>
      </p:sp>
    </p:spTree>
    <p:extLst>
      <p:ext uri="{BB962C8B-B14F-4D97-AF65-F5344CB8AC3E}">
        <p14:creationId xmlns:p14="http://schemas.microsoft.com/office/powerpoint/2010/main" val="106426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963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Copilot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411B9-65FA-47D1-A6EE-C00596DEDEE5}"/>
              </a:ext>
            </a:extLst>
          </p:cNvPr>
          <p:cNvSpPr txBox="1"/>
          <p:nvPr/>
        </p:nvSpPr>
        <p:spPr>
          <a:xfrm>
            <a:off x="2567608" y="6402524"/>
            <a:ext cx="613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https://devsday.ru/blog/details/49410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338" name="Picture 2" descr="pokemonGithub">
            <a:extLst>
              <a:ext uri="{FF2B5EF4-FFF2-40B4-BE49-F238E27FC236}">
                <a16:creationId xmlns:a16="http://schemas.microsoft.com/office/drawing/2014/main" id="{269ABF9E-9D00-40D3-B383-1B0093D7AA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73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ictactoe">
            <a:extLst>
              <a:ext uri="{FF2B5EF4-FFF2-40B4-BE49-F238E27FC236}">
                <a16:creationId xmlns:a16="http://schemas.microsoft.com/office/drawing/2014/main" id="{755FE834-C761-43CF-BC52-B73FB0AC92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182" y="1919917"/>
            <a:ext cx="5843482" cy="36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 можно нам с этим поиграть?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Hugging Face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6209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https://huggingface.co/models?sort=downloads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D696F1-F8AA-4E0B-97A4-3EAD39199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216" y="1791066"/>
            <a:ext cx="5535007" cy="399519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13" y="1738122"/>
            <a:ext cx="5491279" cy="40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67885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Немного философии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46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только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0102F-CC93-481F-9762-B50BB70634E3}"/>
              </a:ext>
            </a:extLst>
          </p:cNvPr>
          <p:cNvSpPr txBox="1"/>
          <p:nvPr/>
        </p:nvSpPr>
        <p:spPr>
          <a:xfrm>
            <a:off x="1847529" y="5487615"/>
            <a:ext cx="8735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Dosovitskiy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Alexey, et al. "An image is worth 16x16 words: Transformers for image recognition at scale." </a:t>
            </a:r>
            <a:r>
              <a:rPr lang="en-US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preprint arXiv:2010.11929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(2020).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6EEA2-4403-4B81-9217-D4F74A52458E}"/>
              </a:ext>
            </a:extLst>
          </p:cNvPr>
          <p:cNvSpPr txBox="1"/>
          <p:nvPr/>
        </p:nvSpPr>
        <p:spPr>
          <a:xfrm>
            <a:off x="3575720" y="6304087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https://arxiv.org/abs/2010.11929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E36199-2D5B-4523-88E4-D074DBCEF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1" y="1594939"/>
            <a:ext cx="7591189" cy="37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4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980728"/>
            <a:ext cx="7920880" cy="1386543"/>
          </a:xfrm>
        </p:spPr>
        <p:txBody>
          <a:bodyPr>
            <a:normAutofit fontScale="90000"/>
          </a:bodyPr>
          <a:lstStyle/>
          <a:p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Полносвязные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слои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Свертки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/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слои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0497814-22EE-4AF5-B636-01F51B2C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356" y="3612391"/>
            <a:ext cx="4827288" cy="223816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4B8E720-29AB-46A7-886D-C87C1A8D6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2466258"/>
            <a:ext cx="4094516" cy="136483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4A59BFB-59FF-4C43-B97C-1043632B1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573" y="3612391"/>
            <a:ext cx="2131685" cy="298349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FDB64AA-82FD-493C-B4DC-2493C88B2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822" y="2205549"/>
            <a:ext cx="2554790" cy="15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66B04-26D5-44DA-96A1-C5984C539ECC}"/>
              </a:ext>
            </a:extLst>
          </p:cNvPr>
          <p:cNvSpPr txBox="1"/>
          <p:nvPr/>
        </p:nvSpPr>
        <p:spPr>
          <a:xfrm>
            <a:off x="695400" y="1477497"/>
            <a:ext cx="113052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Byte-Pair Encoding </a:t>
            </a: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 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Key, Query, Value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Multi-Head attention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Transformers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Encoder-Decoder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(оригинал для перевода)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Masked Attention, Positional Encoding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Encoder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(пропускаем данные через Внимание)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BERT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Decoder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(«просто» генерируем текст)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Семейство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7942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56993" y="88787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Токенизацию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7BD8F3-0E06-46AD-B8C6-AB8CA3AB5803}"/>
              </a:ext>
            </a:extLst>
          </p:cNvPr>
          <p:cNvSpPr/>
          <p:nvPr/>
        </p:nvSpPr>
        <p:spPr>
          <a:xfrm>
            <a:off x="2279576" y="270810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0" y="1791066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983432" y="6402524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90872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Byte-Pair Encoding (BPE)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07568" y="6165304"/>
            <a:ext cx="8036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https://huggingface.co/docs/transformers/tokenizer_summary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575720" y="1844824"/>
            <a:ext cx="6912768" cy="825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pun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bun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647728" y="2570421"/>
            <a:ext cx="8424936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"g"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r>
              <a:rPr kumimoji="0" lang="ru-RU" altLang="ru-RU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19336" y="206084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Словарь (Слов)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91344" y="285293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Алфавит (Букв)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3647728" y="3434517"/>
            <a:ext cx="6755054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"u"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"n"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"h"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191344" y="371703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Самая частая пара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667944" y="4658653"/>
            <a:ext cx="5927905" cy="11020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271377" rIns="0" bIns="27137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10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"p"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12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rgbClr val="52525B"/>
              </a:solidFill>
              <a:effectLst/>
              <a:latin typeface="IBM Plex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"b"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un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),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hug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IBM Plex Mono"/>
              </a:rPr>
              <a:t>"s"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,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IBM Plex Mono"/>
              </a:rPr>
              <a:t>5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52525B"/>
                </a:solidFill>
                <a:effectLst/>
                <a:latin typeface="IBM Plex Mono"/>
              </a:rPr>
              <a:t>)</a:t>
            </a:r>
            <a:endParaRPr kumimoji="0" lang="ru-RU" alt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91344" y="4941168"/>
            <a:ext cx="3094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После нескольких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итераций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5951984" y="3781489"/>
            <a:ext cx="381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…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Внимание</a:t>
            </a:r>
          </a:p>
          <a:p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endParaRPr lang="ru-RU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5DF9A-E5F9-4E49-8316-C6C508F77BAA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9238D7F-E3A5-4002-8018-40C208B54BC3}"/>
              </a:ext>
            </a:extLst>
          </p:cNvPr>
          <p:cNvSpPr/>
          <p:nvPr/>
        </p:nvSpPr>
        <p:spPr>
          <a:xfrm>
            <a:off x="1769838" y="254595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Attention is All You Need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90" t="-2276" r="34990" b="2276"/>
          <a:stretch/>
        </p:blipFill>
        <p:spPr bwMode="auto">
          <a:xfrm>
            <a:off x="8832304" y="908720"/>
            <a:ext cx="11125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9498"/>
          <a:stretch/>
        </p:blipFill>
        <p:spPr bwMode="auto">
          <a:xfrm>
            <a:off x="7032104" y="1196752"/>
            <a:ext cx="1808212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he Spider-Man pointing meme perfectly encapsulates why fans adored No Way  Home | Spider-Man: No Way Home | The Guardia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100000" l="10000" r="90000">
                        <a14:foregroundMark x1="53656" y1="28495" x2="53763" y2="44265"/>
                        <a14:foregroundMark x1="53763" y1="44265" x2="53763" y2="44265"/>
                        <a14:foregroundMark x1="81935" y1="37097" x2="77849" y2="74014"/>
                        <a14:backgroundMark x1="33871" y1="75806" x2="33871" y2="75806"/>
                        <a14:backgroundMark x1="21075" y1="79211" x2="19570" y2="98029"/>
                        <a14:backgroundMark x1="53333" y1="60394" x2="56989" y2="87993"/>
                        <a14:backgroundMark x1="69247" y1="66667" x2="68817" y2="79032"/>
                        <a14:backgroundMark x1="56022" y1="97849" x2="70215" y2="87993"/>
                        <a14:backgroundMark x1="70215" y1="87993" x2="70215" y2="879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24" r="-511"/>
          <a:stretch/>
        </p:blipFill>
        <p:spPr bwMode="auto">
          <a:xfrm>
            <a:off x="10200456" y="1124744"/>
            <a:ext cx="1562020" cy="26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76" y="1988840"/>
            <a:ext cx="6107832" cy="343565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111" l="0" r="100000">
                        <a14:foregroundMark x1="37750" y1="58889" x2="41500" y2="89556"/>
                        <a14:foregroundMark x1="41500" y1="89556" x2="41500" y2="89556"/>
                        <a14:foregroundMark x1="30250" y1="83556" x2="36875" y2="85333"/>
                        <a14:foregroundMark x1="29000" y1="83556" x2="32250" y2="84222"/>
                        <a14:foregroundMark x1="63500" y1="82889" x2="63500" y2="82889"/>
                        <a14:foregroundMark x1="61625" y1="82444" x2="60000" y2="82667"/>
                        <a14:foregroundMark x1="64625" y1="82000" x2="63250" y2="82222"/>
                        <a14:backgroundMark x1="29125" y1="24667" x2="26875" y2="80444"/>
                        <a14:backgroundMark x1="49375" y1="28000" x2="51125" y2="60000"/>
                        <a14:backgroundMark x1="47000" y1="48444" x2="45000" y2="69778"/>
                        <a14:backgroundMark x1="33250" y1="44222" x2="37375" y2="40667"/>
                        <a14:backgroundMark x1="50125" y1="19333" x2="50250" y2="24000"/>
                        <a14:backgroundMark x1="30000" y1="25111" x2="30000" y2="28000"/>
                        <a14:backgroundMark x1="30000" y1="28000" x2="30000" y2="28000"/>
                        <a14:backgroundMark x1="65875" y1="25111" x2="65625" y2="81111"/>
                        <a14:backgroundMark x1="65625" y1="81111" x2="65625" y2="81111"/>
                        <a14:backgroundMark x1="50875" y1="64222" x2="50750" y2="72889"/>
                        <a14:backgroundMark x1="44500" y1="71111" x2="45500" y2="69556"/>
                        <a14:backgroundMark x1="37750" y1="40889" x2="39250" y2="39333"/>
                        <a14:backgroundMark x1="30125" y1="24000" x2="30375" y2="24667"/>
                        <a14:backgroundMark x1="30375" y1="24667" x2="30375" y2="24667"/>
                        <a14:backgroundMark x1="43750" y1="71556" x2="44250" y2="70000"/>
                        <a14:backgroundMark x1="57250" y1="42667" x2="56750" y2="42222"/>
                        <a14:backgroundMark x1="33000" y1="82000" x2="32750" y2="82000"/>
                        <a14:backgroundMark x1="29000" y1="72667" x2="29500" y2="80667"/>
                        <a14:backgroundMark x1="27750" y1="81333" x2="28250" y2="85556"/>
                        <a14:backgroundMark x1="31125" y1="86667" x2="31250" y2="87556"/>
                        <a14:backgroundMark x1="64250" y1="79778" x2="62375" y2="79778"/>
                        <a14:backgroundMark x1="65875" y1="82889" x2="63875" y2="85111"/>
                        <a14:backgroundMark x1="69000" y1="34444" x2="69000" y2="40000"/>
                        <a14:backgroundMark x1="68875" y1="40222" x2="68875" y2="40222"/>
                        <a14:backgroundMark x1="68625" y1="40222" x2="68375" y2="39778"/>
                        <a14:backgroundMark x1="64000" y1="25556" x2="64000" y2="25556"/>
                        <a14:backgroundMark x1="50875" y1="21778" x2="50875" y2="21778"/>
                        <a14:backgroundMark x1="48625" y1="22444" x2="48625" y2="22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112" y="3933056"/>
            <a:ext cx="4380970" cy="24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Трансформеры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Alignment (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Выравнивание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D8C67-79A4-4568-B714-354C7F20A09D}"/>
              </a:ext>
            </a:extLst>
          </p:cNvPr>
          <p:cNvSpPr txBox="1"/>
          <p:nvPr/>
        </p:nvSpPr>
        <p:spPr>
          <a:xfrm>
            <a:off x="1631504" y="2114231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Boiling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02D0A-3F76-45F7-A495-CB8CADA88706}"/>
              </a:ext>
            </a:extLst>
          </p:cNvPr>
          <p:cNvSpPr txBox="1"/>
          <p:nvPr/>
        </p:nvSpPr>
        <p:spPr>
          <a:xfrm>
            <a:off x="2817982" y="3672729"/>
            <a:ext cx="2336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Кипяток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98D17-EC7D-4BE1-8179-901B5708CB2B}"/>
              </a:ext>
            </a:extLst>
          </p:cNvPr>
          <p:cNvSpPr txBox="1"/>
          <p:nvPr/>
        </p:nvSpPr>
        <p:spPr>
          <a:xfrm>
            <a:off x="3652866" y="2114230"/>
            <a:ext cx="15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9AA42E-CE52-4CB2-AF0E-10A8AAC24A46}"/>
              </a:ext>
            </a:extLst>
          </p:cNvPr>
          <p:cNvSpPr txBox="1"/>
          <p:nvPr/>
        </p:nvSpPr>
        <p:spPr>
          <a:xfrm>
            <a:off x="5368447" y="2150764"/>
            <a:ext cx="74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94D4C-E255-4A74-8BB6-47A15BF6FCEF}"/>
              </a:ext>
            </a:extLst>
          </p:cNvPr>
          <p:cNvSpPr txBox="1"/>
          <p:nvPr/>
        </p:nvSpPr>
        <p:spPr>
          <a:xfrm>
            <a:off x="6457527" y="2082265"/>
            <a:ext cx="128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167A2-704B-4104-A55D-B81AC2A57A7C}"/>
              </a:ext>
            </a:extLst>
          </p:cNvPr>
          <p:cNvSpPr txBox="1"/>
          <p:nvPr/>
        </p:nvSpPr>
        <p:spPr>
          <a:xfrm>
            <a:off x="8083384" y="2114229"/>
            <a:ext cx="125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hot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9961C-39A4-4841-9276-3030317117A4}"/>
              </a:ext>
            </a:extLst>
          </p:cNvPr>
          <p:cNvSpPr txBox="1"/>
          <p:nvPr/>
        </p:nvSpPr>
        <p:spPr>
          <a:xfrm>
            <a:off x="6238662" y="3672729"/>
            <a:ext cx="1719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очень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E00EB-51D1-4370-9914-BFE14D8040C7}"/>
              </a:ext>
            </a:extLst>
          </p:cNvPr>
          <p:cNvSpPr txBox="1"/>
          <p:nvPr/>
        </p:nvSpPr>
        <p:spPr>
          <a:xfrm>
            <a:off x="8083384" y="3672729"/>
            <a:ext cx="2249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горячий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88C5F927-4712-437E-B59A-A8797BA468C7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>
            <a:off x="8710495" y="2760560"/>
            <a:ext cx="497887" cy="91216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E42C45A-E84A-45EF-ACEE-640B5441EEBD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7098566" y="2728596"/>
            <a:ext cx="0" cy="94413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91B72506-4E5B-43BF-8430-F116353D041C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2675620" y="2760562"/>
            <a:ext cx="1310378" cy="91216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A04CE9-488A-412C-96A9-89AB9981E5D7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flipH="1">
            <a:off x="3985998" y="2760561"/>
            <a:ext cx="417442" cy="91216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734347E-757D-4339-ADB9-E66A588206B1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41098" y="2797095"/>
            <a:ext cx="0" cy="207206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F687F9-5B26-4BDC-B114-7347F6B2969A}"/>
              </a:ext>
            </a:extLst>
          </p:cNvPr>
          <p:cNvSpPr txBox="1"/>
          <p:nvPr/>
        </p:nvSpPr>
        <p:spPr>
          <a:xfrm>
            <a:off x="5279866" y="4845428"/>
            <a:ext cx="958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8" grpId="0"/>
      <p:bldP spid="28" grpId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1772</Words>
  <Application>Microsoft Office PowerPoint</Application>
  <PresentationFormat>Широкоэкранный</PresentationFormat>
  <Paragraphs>546</Paragraphs>
  <Slides>44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IBM Plex Mono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Содержание</vt:lpstr>
      <vt:lpstr>Про Токенизацию</vt:lpstr>
      <vt:lpstr>Byte-Pair Encoding (BPE)</vt:lpstr>
      <vt:lpstr>Содержание</vt:lpstr>
      <vt:lpstr>Attention is All You Need</vt:lpstr>
      <vt:lpstr>Презентация PowerPoint</vt:lpstr>
      <vt:lpstr>Recurrent Neural Networks</vt:lpstr>
      <vt:lpstr>Alignment</vt:lpstr>
      <vt:lpstr>Alignment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Transformer Encoder Decoder</vt:lpstr>
      <vt:lpstr>Transformer Encoder Decoder</vt:lpstr>
      <vt:lpstr>Transformer Encoder Decoder</vt:lpstr>
      <vt:lpstr>Transformer Encoder Decoder</vt:lpstr>
      <vt:lpstr>Содержание</vt:lpstr>
      <vt:lpstr>Transformer Encoder</vt:lpstr>
      <vt:lpstr>Transformer Encoder</vt:lpstr>
      <vt:lpstr>Transformer Encoder</vt:lpstr>
      <vt:lpstr>Transformer Encoder</vt:lpstr>
      <vt:lpstr>Transformer Encoder</vt:lpstr>
      <vt:lpstr>Содержание</vt:lpstr>
      <vt:lpstr>Transformer Decoder</vt:lpstr>
      <vt:lpstr>Transformer Decoder</vt:lpstr>
      <vt:lpstr>Transformer Decoder</vt:lpstr>
      <vt:lpstr>Содержание</vt:lpstr>
      <vt:lpstr>Copilot</vt:lpstr>
      <vt:lpstr>Copilot</vt:lpstr>
      <vt:lpstr>Содержание</vt:lpstr>
      <vt:lpstr>Hugging Face</vt:lpstr>
      <vt:lpstr>Содержание</vt:lpstr>
      <vt:lpstr>Не только NLP</vt:lpstr>
      <vt:lpstr>Трансформеры vs  Полносвязные слои vs  Свертки /Рекуррентные слои 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374</cp:revision>
  <dcterms:created xsi:type="dcterms:W3CDTF">2019-05-20T04:53:11Z</dcterms:created>
  <dcterms:modified xsi:type="dcterms:W3CDTF">2022-12-16T15:59:03Z</dcterms:modified>
</cp:coreProperties>
</file>